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61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80" r:id="rId1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  <a:srgbClr val="6666FF"/>
    <a:srgbClr val="0099FF"/>
    <a:srgbClr val="00CC00"/>
    <a:srgbClr val="339966"/>
    <a:srgbClr val="9933FF"/>
    <a:srgbClr val="3366FF"/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0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25400" stA="34000" endPos="45000" dist="12700" dir="5400000" sy="-100000" algn="bl" rotWithShape="0"/>
                </a:effectLst>
              </a:rPr>
              <a:t>Реки и 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25400" stA="34000" endPos="45000" dist="12700" dir="5400000" sy="-100000" algn="bl" rotWithShape="0"/>
                </a:effectLst>
              </a:rPr>
              <a:t>озера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25400" stA="34000" endPos="45000" dist="12700" dir="5400000" sy="-100000" algn="bl" rotWithShape="0"/>
                </a:effectLst>
              </a:rPr>
              <a:t> 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25400" stA="34000" endPos="45000" dist="12700" dir="5400000" sy="-100000" algn="bl" rotWithShape="0"/>
                </a:effectLst>
              </a:rPr>
              <a:t>республики Мордовия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5168" y="6150114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solidFill>
                  <a:srgbClr val="0033CC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b="1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Презентацию подготовили: Ганина И.Г, Самонова О.В, Тришкина А.А.-воспитатели МДОУ «Детский сад №124 комбинированного вида»</a:t>
            </a:r>
            <a:endParaRPr lang="ru-RU" sz="2000" b="1" dirty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66FF"/>
                </a:solidFill>
              </a:rPr>
              <a:t>Значительно меньше озер, имеющих карстовое </a:t>
            </a:r>
            <a:r>
              <a:rPr lang="ru-RU" b="1" dirty="0" err="1" smtClean="0">
                <a:solidFill>
                  <a:srgbClr val="6666FF"/>
                </a:solidFill>
              </a:rPr>
              <a:t>происхождение.они</a:t>
            </a:r>
            <a:r>
              <a:rPr lang="ru-RU" b="1" dirty="0" smtClean="0">
                <a:solidFill>
                  <a:srgbClr val="6666FF"/>
                </a:solidFill>
              </a:rPr>
              <a:t> представляют собой заполненные водой карстовые воронки и имеют округлую форму. Озера такого типа встречаются на северо-западе республики: </a:t>
            </a:r>
            <a:r>
              <a:rPr lang="ru-RU" b="1" dirty="0" err="1" smtClean="0">
                <a:solidFill>
                  <a:srgbClr val="6666FF"/>
                </a:solidFill>
              </a:rPr>
              <a:t>Ендовище</a:t>
            </a:r>
            <a:r>
              <a:rPr lang="ru-RU" b="1" dirty="0" smtClean="0">
                <a:solidFill>
                  <a:srgbClr val="6666FF"/>
                </a:solidFill>
              </a:rPr>
              <a:t>, </a:t>
            </a:r>
            <a:r>
              <a:rPr lang="ru-RU" b="1" dirty="0" err="1" smtClean="0">
                <a:solidFill>
                  <a:srgbClr val="6666FF"/>
                </a:solidFill>
              </a:rPr>
              <a:t>Пьявское</a:t>
            </a:r>
            <a:r>
              <a:rPr lang="ru-RU" b="1" dirty="0" smtClean="0">
                <a:solidFill>
                  <a:srgbClr val="6666FF"/>
                </a:solidFill>
              </a:rPr>
              <a:t> и др.</a:t>
            </a:r>
            <a:endParaRPr lang="ru-RU" b="1" dirty="0">
              <a:solidFill>
                <a:srgbClr val="6666FF"/>
              </a:solidFill>
            </a:endParaRPr>
          </a:p>
        </p:txBody>
      </p:sp>
      <p:pic>
        <p:nvPicPr>
          <p:cNvPr id="2050" name="Picture 2" descr="C:\Users\Client\Pictures\img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0805"/>
            <a:ext cx="5214177" cy="27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577" y="365479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Озеро </a:t>
            </a:r>
            <a:r>
              <a:rPr lang="ru-RU" sz="1600" b="1" dirty="0" err="1" smtClean="0">
                <a:solidFill>
                  <a:schemeClr val="bg1"/>
                </a:solidFill>
              </a:rPr>
              <a:t>Ендовище</a:t>
            </a:r>
            <a:r>
              <a:rPr lang="ru-RU" sz="1600" b="1" dirty="0" smtClean="0">
                <a:solidFill>
                  <a:schemeClr val="bg1"/>
                </a:solidFill>
              </a:rPr>
              <a:t> (г. Темников)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90" y="3676499"/>
            <a:ext cx="5659113" cy="318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7848" y="6540355"/>
            <a:ext cx="1614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Озеро </a:t>
            </a:r>
            <a:r>
              <a:rPr lang="ru-RU" sz="1600" b="1" dirty="0" err="1" smtClean="0">
                <a:solidFill>
                  <a:schemeClr val="bg1"/>
                </a:solidFill>
              </a:rPr>
              <a:t>Пьявское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5165"/>
            <a:ext cx="43204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Самым крупным озером </a:t>
            </a:r>
            <a:r>
              <a:rPr lang="ru-RU" b="1" dirty="0" smtClean="0">
                <a:solidFill>
                  <a:srgbClr val="0033CC"/>
                </a:solidFill>
              </a:rPr>
              <a:t>Мордовии </a:t>
            </a:r>
            <a:r>
              <a:rPr lang="ru-RU" b="1" dirty="0">
                <a:solidFill>
                  <a:srgbClr val="0033CC"/>
                </a:solidFill>
              </a:rPr>
              <a:t>считается </a:t>
            </a:r>
            <a:r>
              <a:rPr lang="ru-RU" b="1" dirty="0" err="1">
                <a:solidFill>
                  <a:srgbClr val="0033CC"/>
                </a:solidFill>
              </a:rPr>
              <a:t>Инерка</a:t>
            </a:r>
            <a:r>
              <a:rPr lang="ru-RU" b="1" dirty="0">
                <a:solidFill>
                  <a:srgbClr val="0033CC"/>
                </a:solidFill>
              </a:rPr>
              <a:t>, </a:t>
            </a:r>
            <a:r>
              <a:rPr lang="ru-RU" b="1" dirty="0" smtClean="0">
                <a:solidFill>
                  <a:srgbClr val="0033CC"/>
                </a:solidFill>
              </a:rPr>
              <a:t>расположенное </a:t>
            </a:r>
            <a:r>
              <a:rPr lang="ru-RU" b="1" dirty="0">
                <a:solidFill>
                  <a:srgbClr val="0033CC"/>
                </a:solidFill>
              </a:rPr>
              <a:t>в пойме Суры, примерно в 4 км юго-восточнее села </a:t>
            </a:r>
            <a:r>
              <a:rPr lang="ru-RU" b="1" dirty="0" err="1">
                <a:solidFill>
                  <a:srgbClr val="0033CC"/>
                </a:solidFill>
              </a:rPr>
              <a:t>Пермиси</a:t>
            </a:r>
            <a:r>
              <a:rPr lang="ru-RU" b="1" dirty="0">
                <a:solidFill>
                  <a:srgbClr val="0033CC"/>
                </a:solidFill>
              </a:rPr>
              <a:t> </a:t>
            </a:r>
            <a:r>
              <a:rPr lang="ru-RU" b="1" dirty="0" err="1" smtClean="0">
                <a:solidFill>
                  <a:srgbClr val="0033CC"/>
                </a:solidFill>
              </a:rPr>
              <a:t>Большеберезниковского</a:t>
            </a:r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b="1" dirty="0">
                <a:solidFill>
                  <a:srgbClr val="0033CC"/>
                </a:solidFill>
              </a:rPr>
              <a:t>района. В </a:t>
            </a:r>
            <a:r>
              <a:rPr lang="ru-RU" b="1" dirty="0" smtClean="0">
                <a:solidFill>
                  <a:srgbClr val="0033CC"/>
                </a:solidFill>
              </a:rPr>
              <a:t>переводе </a:t>
            </a:r>
            <a:r>
              <a:rPr lang="ru-RU" b="1" dirty="0">
                <a:solidFill>
                  <a:srgbClr val="0033CC"/>
                </a:solidFill>
              </a:rPr>
              <a:t>с мордовского языка </a:t>
            </a:r>
            <a:r>
              <a:rPr lang="ru-RU" b="1" dirty="0" err="1">
                <a:solidFill>
                  <a:srgbClr val="0033CC"/>
                </a:solidFill>
              </a:rPr>
              <a:t>Инерка</a:t>
            </a:r>
            <a:r>
              <a:rPr lang="ru-RU" b="1" dirty="0">
                <a:solidFill>
                  <a:srgbClr val="0033CC"/>
                </a:solidFill>
              </a:rPr>
              <a:t> означает «Великое озеро» (</a:t>
            </a:r>
            <a:r>
              <a:rPr lang="ru-RU" b="1" dirty="0" err="1">
                <a:solidFill>
                  <a:srgbClr val="0033CC"/>
                </a:solidFill>
              </a:rPr>
              <a:t>ине</a:t>
            </a:r>
            <a:r>
              <a:rPr lang="ru-RU" b="1" dirty="0">
                <a:solidFill>
                  <a:srgbClr val="0033CC"/>
                </a:solidFill>
              </a:rPr>
              <a:t> -великое, </a:t>
            </a:r>
            <a:r>
              <a:rPr lang="ru-RU" b="1" dirty="0" err="1">
                <a:solidFill>
                  <a:srgbClr val="0033CC"/>
                </a:solidFill>
              </a:rPr>
              <a:t>эрьке</a:t>
            </a:r>
            <a:r>
              <a:rPr lang="ru-RU" b="1" dirty="0">
                <a:solidFill>
                  <a:srgbClr val="0033CC"/>
                </a:solidFill>
              </a:rPr>
              <a:t> - озеро). Являясь озером-старицей,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Инерка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имеет не типичную для них форму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спрямленную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отклонением в разные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стороны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северного и южного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окончания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 Связано это с тем, что озеро является частью прямого русла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реки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поднятого около 10 тысяч лет тому назад и потерявшего связь с новым руслом Суры.</a:t>
            </a:r>
            <a:r>
              <a:rPr lang="ru-RU" b="1" dirty="0">
                <a:solidFill>
                  <a:srgbClr val="0033CC"/>
                </a:solidFill>
              </a:rPr>
              <a:t>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В последние годы встала проблема размыва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сурскими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водами этой небольшой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перемычки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и, практически,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исчезновения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озера. Пришлось человеку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искусственно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спрямлять русло реки, чтобы замедлить, а затем и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прекра-тить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этот процесс. </a:t>
            </a:r>
          </a:p>
        </p:txBody>
      </p:sp>
      <p:pic>
        <p:nvPicPr>
          <p:cNvPr id="2050" name="Picture 2" descr="C:\Users\Client\Pictures\img262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881"/>
            <a:ext cx="4283968" cy="63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6347661"/>
            <a:ext cx="2512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Озеро-старица </a:t>
            </a:r>
            <a:r>
              <a:rPr lang="ru-RU" b="1" dirty="0" err="1">
                <a:solidFill>
                  <a:schemeClr val="bg1"/>
                </a:solidFill>
              </a:rPr>
              <a:t>Инерка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34" y="105608"/>
            <a:ext cx="409718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CC00"/>
                </a:solidFill>
              </a:rPr>
              <a:t>Длина </a:t>
            </a:r>
            <a:r>
              <a:rPr lang="ru-RU" sz="1700" b="1" dirty="0" err="1">
                <a:solidFill>
                  <a:srgbClr val="00CC00"/>
                </a:solidFill>
              </a:rPr>
              <a:t>Инерки</a:t>
            </a:r>
            <a:r>
              <a:rPr lang="ru-RU" sz="1700" b="1" dirty="0">
                <a:solidFill>
                  <a:srgbClr val="00CC00"/>
                </a:solidFill>
              </a:rPr>
              <a:t> 3 350 м, ширина колеблется от 80 до 150 метров. Максимальная ширина в 200 м </a:t>
            </a:r>
            <a:r>
              <a:rPr lang="ru-RU" sz="1700" b="1" dirty="0" smtClean="0">
                <a:solidFill>
                  <a:srgbClr val="00CC00"/>
                </a:solidFill>
              </a:rPr>
              <a:t>отмечена </a:t>
            </a:r>
            <a:r>
              <a:rPr lang="ru-RU" sz="1700" b="1" dirty="0">
                <a:solidFill>
                  <a:srgbClr val="00CC00"/>
                </a:solidFill>
              </a:rPr>
              <a:t>в створе залива Широкий. Уже в 3 - 4 м от берега глубина озера начинает быстро расти. </a:t>
            </a:r>
            <a:r>
              <a:rPr lang="ru-RU" sz="1700" b="1" dirty="0" smtClean="0">
                <a:solidFill>
                  <a:srgbClr val="0033CC"/>
                </a:solidFill>
              </a:rPr>
              <a:t>Наибольшая </a:t>
            </a:r>
            <a:r>
              <a:rPr lang="ru-RU" sz="1700" b="1" dirty="0">
                <a:solidFill>
                  <a:srgbClr val="0033CC"/>
                </a:solidFill>
              </a:rPr>
              <a:t>глубина - 11,1 м - </a:t>
            </a:r>
            <a:r>
              <a:rPr lang="ru-RU" sz="1700" b="1" dirty="0" smtClean="0">
                <a:solidFill>
                  <a:srgbClr val="0033CC"/>
                </a:solidFill>
              </a:rPr>
              <a:t>характерна </a:t>
            </a:r>
            <a:r>
              <a:rPr lang="ru-RU" sz="1700" b="1" dirty="0">
                <a:solidFill>
                  <a:srgbClr val="0033CC"/>
                </a:solidFill>
              </a:rPr>
              <a:t>для его центральной части. Вода чистая и прозрачна до 2 мет-ров. В 1974 г. решением Совета </a:t>
            </a:r>
            <a:r>
              <a:rPr lang="ru-RU" sz="1700" b="1" dirty="0" smtClean="0">
                <a:solidFill>
                  <a:srgbClr val="0033CC"/>
                </a:solidFill>
              </a:rPr>
              <a:t>министров </a:t>
            </a:r>
            <a:r>
              <a:rPr lang="ru-RU" sz="1700" b="1" dirty="0">
                <a:solidFill>
                  <a:srgbClr val="0033CC"/>
                </a:solidFill>
              </a:rPr>
              <a:t>республики озеро и его </a:t>
            </a:r>
            <a:r>
              <a:rPr lang="ru-RU" sz="1700" b="1" dirty="0" err="1" smtClean="0">
                <a:solidFill>
                  <a:srgbClr val="0033CC"/>
                </a:solidFill>
              </a:rPr>
              <a:t>ближайщи</a:t>
            </a:r>
            <a:r>
              <a:rPr lang="ru-RU" sz="1700" b="1" dirty="0" smtClean="0">
                <a:solidFill>
                  <a:srgbClr val="0033CC"/>
                </a:solidFill>
              </a:rPr>
              <a:t> окрестности объявлены государственным памятником природы республиканского значения.</a:t>
            </a:r>
            <a:endParaRPr lang="ru-RU" sz="1700" b="1" dirty="0">
              <a:solidFill>
                <a:srgbClr val="0033CC"/>
              </a:solidFill>
            </a:endParaRPr>
          </a:p>
        </p:txBody>
      </p:sp>
      <p:pic>
        <p:nvPicPr>
          <p:cNvPr id="3074" name="Picture 2" descr="http://eco-turizm.net/uploads/posts/2015-09/1442787677_ozero-inerka-respublika-mordov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90" y="-1"/>
            <a:ext cx="4939311" cy="37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votpusk.ru/gallery/large/64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4483"/>
            <a:ext cx="4673026" cy="31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/>
          <a:stretch/>
        </p:blipFill>
        <p:spPr bwMode="auto">
          <a:xfrm>
            <a:off x="4673027" y="3704483"/>
            <a:ext cx="4452254" cy="313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45.radikal.ru/i108/0904/5f/d7600d9129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84" y="653817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34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+mj-lt"/>
              </a:rPr>
              <a:t>Второе по величине озеро - </a:t>
            </a:r>
            <a:r>
              <a:rPr lang="ru-RU" b="1" dirty="0" err="1" smtClean="0">
                <a:solidFill>
                  <a:srgbClr val="0033CC"/>
                </a:solidFill>
                <a:latin typeface="+mj-lt"/>
              </a:rPr>
              <a:t>Инорка</a:t>
            </a:r>
            <a:r>
              <a:rPr lang="ru-RU" b="1" dirty="0">
                <a:solidFill>
                  <a:srgbClr val="0033CC"/>
                </a:solidFill>
                <a:latin typeface="+mj-lt"/>
              </a:rPr>
              <a:t>. Расположено оно в пойме реки </a:t>
            </a:r>
            <a:r>
              <a:rPr lang="ru-RU" b="1" dirty="0" smtClean="0">
                <a:solidFill>
                  <a:srgbClr val="0033CC"/>
                </a:solidFill>
                <a:latin typeface="+mj-lt"/>
              </a:rPr>
              <a:t>Мокши. </a:t>
            </a:r>
            <a:r>
              <a:rPr lang="ru-RU" b="1" dirty="0">
                <a:solidFill>
                  <a:srgbClr val="0033CC"/>
                </a:solidFill>
                <a:latin typeface="+mj-lt"/>
              </a:rPr>
              <a:t>Его длина 3,3 км, ширина в отдельных местах превышает 100 м, глубина до </a:t>
            </a:r>
            <a:r>
              <a:rPr lang="ru-RU" b="1" dirty="0" err="1">
                <a:solidFill>
                  <a:srgbClr val="0033CC"/>
                </a:solidFill>
                <a:latin typeface="+mj-lt"/>
              </a:rPr>
              <a:t>стигает</a:t>
            </a:r>
            <a:r>
              <a:rPr lang="ru-RU" b="1" dirty="0">
                <a:solidFill>
                  <a:srgbClr val="0033CC"/>
                </a:solidFill>
                <a:latin typeface="+mj-lt"/>
              </a:rPr>
              <a:t> 11 метров.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73802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images.vfl.ru/ii/1454696758/42c473ae/113507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 bwMode="auto">
          <a:xfrm>
            <a:off x="4703768" y="3625488"/>
            <a:ext cx="4440232" cy="32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25400" stA="34000" endPos="45000" dist="12700" dir="5400000" sy="-100000" algn="bl" rotWithShape="0"/>
                </a:effectLst>
              </a:rPr>
              <a:t>Спасибо за внимание!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  <a:reflection blurRad="25400" stA="34000" endPos="45000" dist="127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3993"/>
              </p:ext>
            </p:extLst>
          </p:nvPr>
        </p:nvGraphicFramePr>
        <p:xfrm>
          <a:off x="2915816" y="3573016"/>
          <a:ext cx="5667489" cy="2937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167"/>
                <a:gridCol w="2968322"/>
              </a:tblGrid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Муниципальное дошкольное образовательное учреждение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Муниципальное дошкольное образовательное учреждение «Детский сад №124 комбинированного вида»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Номинация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Презентация  «Реки и озера родного края»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Категория участников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83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43100" algn="l"/>
                        </a:tabLst>
                      </a:pPr>
                      <a:r>
                        <a:rPr lang="ru-RU" sz="1400">
                          <a:effectLst/>
                        </a:rPr>
                        <a:t>Педагоги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Ф.И.О. участников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Ганина Ирина Геннадьевна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Самонова Ольга Викторовна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Тришкина Антонина Александровна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работы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«Реки и озера республики Мордовия»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2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94030" y="-29029"/>
            <a:ext cx="92380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	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cs typeface="Arial" pitchFamily="34" charset="0"/>
              </a:rPr>
              <a:t>Типично равнинные реки республики  Мордовия относятся к бассейну великой русской реки Волги. Правым притоком первого порядка является река Сура, притоком второго порядка—река Мокша, являющаяся правым притоком реки Оки. 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b="10921"/>
          <a:stretch/>
        </p:blipFill>
        <p:spPr bwMode="auto">
          <a:xfrm>
            <a:off x="0" y="1294410"/>
            <a:ext cx="4788024" cy="24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6783"/>
            <a:ext cx="9144000" cy="312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7904" y="6496674"/>
            <a:ext cx="120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Река Сура.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static.panoramio.com/photos/large/81529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2" y="1294410"/>
            <a:ext cx="4374528" cy="24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0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27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33CC"/>
                </a:solidFill>
                <a:cs typeface="Arial" pitchFamily="34" charset="0"/>
              </a:rPr>
              <a:t>Всего </a:t>
            </a:r>
            <a:r>
              <a:rPr lang="ru-RU" altLang="ru-RU" b="1" dirty="0">
                <a:solidFill>
                  <a:srgbClr val="0033CC"/>
                </a:solidFill>
                <a:cs typeface="Arial" pitchFamily="34" charset="0"/>
              </a:rPr>
              <a:t>в Мордовии насчитывается </a:t>
            </a:r>
            <a:r>
              <a:rPr lang="ru-RU" altLang="ru-RU" sz="2000" b="1" dirty="0">
                <a:solidFill>
                  <a:srgbClr val="0033CC"/>
                </a:solidFill>
                <a:cs typeface="Arial" pitchFamily="34" charset="0"/>
              </a:rPr>
              <a:t>1 525 </a:t>
            </a:r>
            <a:r>
              <a:rPr lang="ru-RU" altLang="ru-RU" b="1" dirty="0">
                <a:solidFill>
                  <a:srgbClr val="0033CC"/>
                </a:solidFill>
                <a:cs typeface="Arial" pitchFamily="34" charset="0"/>
              </a:rPr>
              <a:t>больших и малых рек, общая длина которых составляет </a:t>
            </a:r>
            <a:r>
              <a:rPr lang="ru-RU" altLang="ru-RU" sz="2000" b="1" dirty="0">
                <a:solidFill>
                  <a:srgbClr val="0033CC"/>
                </a:solidFill>
                <a:cs typeface="Arial" pitchFamily="34" charset="0"/>
              </a:rPr>
              <a:t>9 238 </a:t>
            </a:r>
            <a:r>
              <a:rPr lang="ru-RU" altLang="ru-RU" b="1" dirty="0" smtClean="0">
                <a:solidFill>
                  <a:srgbClr val="0033CC"/>
                </a:solidFill>
                <a:cs typeface="Arial" pitchFamily="34" charset="0"/>
              </a:rPr>
              <a:t>километров.</a:t>
            </a:r>
            <a:r>
              <a:rPr lang="ru-RU" altLang="ru-RU" b="1" dirty="0">
                <a:solidFill>
                  <a:srgbClr val="0033CC"/>
                </a:solidFill>
                <a:cs typeface="Arial" pitchFamily="34" charset="0"/>
              </a:rPr>
              <a:t> Около 90% их имеют длину менее 10 км, 10 протянулись более чем на 100 км, и только Мокша и Сура—более чем на 500 километров. Бассейны этих рек примерно пополам поделили площадь республики. 53% ее занимает бассейн реки Мокши и 47% — реки Суры</a:t>
            </a:r>
            <a:r>
              <a:rPr lang="ru-RU" altLang="ru-RU" b="1" dirty="0" smtClean="0">
                <a:solidFill>
                  <a:srgbClr val="0033CC"/>
                </a:solidFill>
                <a:cs typeface="Arial" pitchFamily="34" charset="0"/>
              </a:rPr>
              <a:t>.</a:t>
            </a:r>
            <a:endParaRPr lang="ru-RU" altLang="ru-RU" b="1" dirty="0">
              <a:solidFill>
                <a:srgbClr val="0033CC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202"/>
            <a:ext cx="4693548" cy="278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b="11836"/>
          <a:stretch/>
        </p:blipFill>
        <p:spPr bwMode="auto">
          <a:xfrm>
            <a:off x="4547141" y="1529234"/>
            <a:ext cx="4585235" cy="254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9416" y="6523175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Река Мокша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" y="0"/>
            <a:ext cx="354729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latin typeface="+mj-lt"/>
                <a:cs typeface="Arial" pitchFamily="34" charset="0"/>
              </a:rPr>
              <a:t>Наибольшей рекой Мордовии является Мокша. При общей длине 656 км на протяжении 320 км она течет по территории нашей республики</a:t>
            </a:r>
            <a:r>
              <a:rPr lang="ru-RU" altLang="ru-RU" sz="1600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. Предполагают, что название реки возникло от наименования одной из этнических групп мордвы – мокша, которая расселена в западной Мордовии, в бассейне этой реки. 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482" name="Picture 2" descr="C:\Users\Client\Pictures\img257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82" y="0"/>
            <a:ext cx="583944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88024" y="3301022"/>
            <a:ext cx="34563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 Река Мокша у села Рыбкина (</a:t>
            </a:r>
            <a:r>
              <a:rPr kumimoji="0" lang="ru-RU" altLang="ru-RU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Ковылкинский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 район)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3325" b="23060"/>
          <a:stretch/>
        </p:blipFill>
        <p:spPr bwMode="auto">
          <a:xfrm>
            <a:off x="797" y="3717032"/>
            <a:ext cx="6134344" cy="31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73320" y="3891743"/>
            <a:ext cx="3170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Мокша – типичная равнинная река, спокойная, с медленным течением, доступная начинающим туристам. Русло извилистое, много стариц, левый берег на большом протяжении крутой, обрывистый, а правый – пологий с песчаными отмелями. Только в районе г. </a:t>
            </a:r>
            <a:r>
              <a:rPr lang="ru-RU" altLang="ru-RU" sz="16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Темникова</a:t>
            </a:r>
            <a:r>
              <a:rPr lang="ru-RU" altLang="ru-RU" sz="16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эта закономерность нарушается и обрывистым становится правый берег</a:t>
            </a:r>
            <a:r>
              <a: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</a:t>
            </a:r>
            <a:endParaRPr lang="ru-RU" alt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7309" y="6622325"/>
            <a:ext cx="1099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Река Мокша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Client\Pictures\img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" y="0"/>
            <a:ext cx="4716463" cy="44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742" y="4447791"/>
            <a:ext cx="4689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cs typeface="Arial" pitchFamily="34" charset="0"/>
              </a:rPr>
              <a:t>Бассейн реки Мокши (без бассейна реки Вада)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97857" y="17261"/>
            <a:ext cx="3895298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Река </a:t>
            </a:r>
            <a:r>
              <a:rPr lang="ru-RU" altLang="ru-RU" b="1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Мокша берет 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начало немного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южнее поселка Мокшан Пензенской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области и впадает в Оку в Рязанской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области, в точке, отстоящей от устья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на 350 километров. Наибольшая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глубина </a:t>
            </a:r>
            <a:r>
              <a:rPr lang="ru-RU" altLang="ru-RU" b="1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реки — 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11 м — отмечена в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районе впадения в нее реки </a:t>
            </a:r>
            <a:r>
              <a:rPr lang="ru-RU" altLang="ru-RU" b="1" dirty="0" err="1">
                <a:solidFill>
                  <a:srgbClr val="0033CC"/>
                </a:solidFill>
                <a:latin typeface="+mj-lt"/>
                <a:cs typeface="Arial" pitchFamily="34" charset="0"/>
              </a:rPr>
              <a:t>Сивинь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.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Ширина поймы, занятой наиболее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качественными </a:t>
            </a:r>
            <a:r>
              <a:rPr lang="ru-RU" altLang="ru-RU" b="1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в республике 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залив-</a:t>
            </a:r>
          </a:p>
          <a:p>
            <a:pPr algn="ctr"/>
            <a:r>
              <a:rPr lang="ru-RU" altLang="ru-RU" b="1" dirty="0" err="1">
                <a:solidFill>
                  <a:srgbClr val="0033CC"/>
                </a:solidFill>
                <a:latin typeface="+mj-lt"/>
                <a:cs typeface="Arial" pitchFamily="34" charset="0"/>
              </a:rPr>
              <a:t>ными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 лугами, достигает 10 </a:t>
            </a:r>
            <a:r>
              <a:rPr lang="ru-RU" altLang="ru-RU" b="1" dirty="0" err="1">
                <a:solidFill>
                  <a:srgbClr val="0033CC"/>
                </a:solidFill>
                <a:latin typeface="+mj-lt"/>
                <a:cs typeface="Arial" pitchFamily="34" charset="0"/>
              </a:rPr>
              <a:t>километ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-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ров. Годовой расход воды почти в 2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раза меньше, чем у Суры, и состав-</a:t>
            </a:r>
          </a:p>
          <a:p>
            <a:pPr algn="ctr"/>
            <a:r>
              <a:rPr lang="ru-RU" altLang="ru-RU" b="1" dirty="0" err="1">
                <a:solidFill>
                  <a:srgbClr val="0033CC"/>
                </a:solidFill>
                <a:latin typeface="+mj-lt"/>
                <a:cs typeface="Arial" pitchFamily="34" charset="0"/>
              </a:rPr>
              <a:t>ляет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 55,1 </a:t>
            </a:r>
            <a:r>
              <a:rPr lang="ru-RU" altLang="ru-RU" b="1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м3/сек</a:t>
            </a:r>
            <a:r>
              <a:rPr lang="ru-RU" altLang="ru-RU" b="1" dirty="0">
                <a:solidFill>
                  <a:srgbClr val="0033CC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397" y="5445224"/>
            <a:ext cx="8737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Из малых притоков первого порядка справа в Мокшу впадают Рябка,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Варма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Уркат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Тушта,Сатис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; слева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Паньжа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Урей, Большой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Аксел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Ужовка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Юзга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 На реке расположены три города Мордовии – Темников, Краснослободск и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Ковылкино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а на правом ее притоке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Иссе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–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Инсар.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760" y="4792401"/>
            <a:ext cx="8892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Алатырь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имеет широкую пойму: около с.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Кендя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она равна 3,5 км, а возле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Ичалок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Кемли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– 5 км при ширине русла 30 – 50 м. Весной все низменное пространство затопляется водой. Ширина русла Алатыря колеблется между 30 и 50 м, но местами достигает 70 – 80 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На р. Алатырь расположены г. Ардатов, р. п. Тургенево и другие населенные пункты. Левобережную часть бассейна на территории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Ичалковского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Большеигнатовского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районов занимает национальный парк «Смольный», на территории которого функционирует санаторий «Алатырь».</a:t>
            </a:r>
          </a:p>
        </p:txBody>
      </p:sp>
      <p:pic>
        <p:nvPicPr>
          <p:cNvPr id="7170" name="Picture 2" descr="http://rusanat.ru/uploads/slider/sanatory_image_5cb4cc2e4228ef5a225e3bb963a20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4" y="1200329"/>
            <a:ext cx="8017091" cy="35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99FF"/>
                </a:solidFill>
              </a:rPr>
              <a:t>Река Алатырь – самый крупный из всех притоков Суры.  Берет начало в 9 км к северо-западу от с. Алатырь Первомайского района Нижегородской области. В пределах нашей республики проходит частью средним и нижним течением (130 км). Течение реки почти строго широтное. </a:t>
            </a:r>
          </a:p>
        </p:txBody>
      </p:sp>
    </p:spTree>
    <p:extLst>
      <p:ext uri="{BB962C8B-B14F-4D97-AF65-F5344CB8AC3E}">
        <p14:creationId xmlns:p14="http://schemas.microsoft.com/office/powerpoint/2010/main" val="17561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209" y="11663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Для всех рек республики  характерно небольшое падение (30-70</a:t>
            </a:r>
            <a:r>
              <a:rPr kumimoji="0" lang="ru-RU" altLang="ru-RU" b="1" u="none" strike="noStrike" cap="none" normalizeH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 см на 1</a:t>
            </a: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 км длины) и типично равнинный характер течения. Общее падение территории на север определяет и основное</a:t>
            </a:r>
            <a:r>
              <a:rPr kumimoji="0" lang="ru-RU" altLang="ru-RU" b="1" u="none" strike="noStrike" cap="none" normalizeH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 </a:t>
            </a: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направление течения рек. Исключение составляет река Алатырь,</a:t>
            </a:r>
            <a:r>
              <a:rPr kumimoji="0" lang="ru-RU" altLang="ru-RU" b="1" u="none" strike="noStrike" cap="none" normalizeH="0" dirty="0" smtClean="0">
                <a:ln>
                  <a:noFill/>
                </a:ln>
                <a:solidFill>
                  <a:srgbClr val="6666FF"/>
                </a:solidFill>
                <a:latin typeface="+mj-lt"/>
                <a:cs typeface="Arial" pitchFamily="34" charset="0"/>
              </a:rPr>
              <a:t> текущая почти строго с запада на восток. </a:t>
            </a:r>
            <a:endParaRPr kumimoji="0" lang="ru-RU" altLang="ru-RU" b="1" u="none" strike="noStrike" cap="none" normalizeH="0" baseline="0" dirty="0" smtClean="0">
              <a:ln>
                <a:noFill/>
              </a:ln>
              <a:solidFill>
                <a:srgbClr val="6666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C:\Users\Client\Pictures\img256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6961"/>
            <a:ext cx="8712968" cy="48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2994" y="6292718"/>
            <a:ext cx="240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Бассейны крупных рек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25498"/>
              </p:ext>
            </p:extLst>
          </p:nvPr>
        </p:nvGraphicFramePr>
        <p:xfrm>
          <a:off x="323526" y="2564904"/>
          <a:ext cx="8568953" cy="410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184"/>
                <a:gridCol w="1189230"/>
                <a:gridCol w="2448414"/>
                <a:gridCol w="1539003"/>
                <a:gridCol w="2133122"/>
              </a:tblGrid>
              <a:tr h="8683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 </a:t>
                      </a:r>
                    </a:p>
                    <a:p>
                      <a:pPr algn="ctr"/>
                      <a:r>
                        <a:rPr lang="ru-RU" sz="1600" dirty="0" smtClean="0"/>
                        <a:t>реки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Длина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всего,км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 том числе в</a:t>
                      </a:r>
                      <a:r>
                        <a:rPr lang="ru-RU" sz="1600" baseline="0" dirty="0" smtClean="0"/>
                        <a:t> пределах Мордовии,  км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 бассейна, </a:t>
                      </a:r>
                      <a:r>
                        <a:rPr lang="ru-RU" sz="1600" dirty="0" err="1" smtClean="0"/>
                        <a:t>кв.км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 том числе в пределах Мордовии, </a:t>
                      </a:r>
                      <a:r>
                        <a:rPr lang="ru-RU" sz="1600" dirty="0" err="1" smtClean="0"/>
                        <a:t>кв.км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Сура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841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67500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12260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Алатырь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296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11200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7880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Инсар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168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168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3860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3860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Пьяна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436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8060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Мокша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656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51000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13920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Сивинь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124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124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1830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1830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Исса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149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2350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1790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Вад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222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114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6500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4330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Парца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117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92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2700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2200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  <a:tr h="3236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Выша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179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4570</a:t>
                      </a:r>
                      <a:endParaRPr lang="ru-RU" sz="1600" dirty="0"/>
                    </a:p>
                  </a:txBody>
                  <a:tcPr marL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280</a:t>
                      </a:r>
                      <a:endParaRPr lang="ru-RU" sz="1600" dirty="0"/>
                    </a:p>
                  </a:txBody>
                  <a:tcPr marL="3600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7885" y="1988840"/>
            <a:ext cx="461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99FF"/>
                </a:solidFill>
                <a:latin typeface="+mj-lt"/>
              </a:rPr>
              <a:t>Длина и площади бассейнов рек Мордовии</a:t>
            </a:r>
            <a:endParaRPr lang="ru-RU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90" y="2238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средним  по длине рекам относятся </a:t>
            </a:r>
          </a:p>
          <a:p>
            <a:pPr algn="ctr"/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притоки Суры-Алатырь, Инсар и Пьяна; </a:t>
            </a:r>
          </a:p>
          <a:p>
            <a:pPr algn="ctr"/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притоки Мокши – </a:t>
            </a:r>
            <a:r>
              <a:rPr lang="ru-RU" sz="20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Сивинь</a:t>
            </a:r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Исса</a:t>
            </a:r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Вад, </a:t>
            </a:r>
            <a:r>
              <a:rPr lang="ru-RU" sz="20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Парца</a:t>
            </a:r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algn="ctr"/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 </a:t>
            </a:r>
            <a:r>
              <a:rPr lang="ru-RU" sz="20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Цны</a:t>
            </a:r>
            <a:r>
              <a:rPr lang="ru-RU" sz="2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Выша.</a:t>
            </a:r>
            <a:endParaRPr lang="ru-RU" sz="2000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4" y="0"/>
            <a:ext cx="912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9966"/>
                </a:solidFill>
              </a:rPr>
              <a:t>По происхождению озера Мордовии преимущественно пойменные озера-старицы и представляют собой отделившиеся от </a:t>
            </a:r>
            <a:r>
              <a:rPr lang="ru-RU" b="1" dirty="0" err="1" smtClean="0">
                <a:solidFill>
                  <a:srgbClr val="339966"/>
                </a:solidFill>
              </a:rPr>
              <a:t>основого</a:t>
            </a:r>
            <a:r>
              <a:rPr lang="ru-RU" b="1" dirty="0" smtClean="0">
                <a:solidFill>
                  <a:srgbClr val="339966"/>
                </a:solidFill>
              </a:rPr>
              <a:t> русла рукава  или протоки, вследствие чего имеют извилистую или подковообразную форму: </a:t>
            </a:r>
            <a:r>
              <a:rPr lang="ru-RU" b="1" dirty="0" err="1" smtClean="0">
                <a:solidFill>
                  <a:srgbClr val="339966"/>
                </a:solidFill>
              </a:rPr>
              <a:t>Инерка</a:t>
            </a:r>
            <a:r>
              <a:rPr lang="ru-RU" b="1" dirty="0" smtClean="0">
                <a:solidFill>
                  <a:srgbClr val="339966"/>
                </a:solidFill>
              </a:rPr>
              <a:t>, </a:t>
            </a:r>
            <a:r>
              <a:rPr lang="ru-RU" b="1" dirty="0" err="1" smtClean="0">
                <a:solidFill>
                  <a:srgbClr val="339966"/>
                </a:solidFill>
              </a:rPr>
              <a:t>Инорка</a:t>
            </a:r>
            <a:r>
              <a:rPr lang="ru-RU" b="1" dirty="0" smtClean="0">
                <a:solidFill>
                  <a:srgbClr val="339966"/>
                </a:solidFill>
              </a:rPr>
              <a:t>, </a:t>
            </a:r>
            <a:r>
              <a:rPr lang="ru-RU" b="1" dirty="0" err="1" smtClean="0">
                <a:solidFill>
                  <a:srgbClr val="339966"/>
                </a:solidFill>
              </a:rPr>
              <a:t>Жегалово</a:t>
            </a:r>
            <a:r>
              <a:rPr lang="ru-RU" b="1" dirty="0" smtClean="0">
                <a:solidFill>
                  <a:srgbClr val="339966"/>
                </a:solidFill>
              </a:rPr>
              <a:t> и др.</a:t>
            </a:r>
            <a:endParaRPr lang="ru-RU" b="1" dirty="0">
              <a:solidFill>
                <a:srgbClr val="339966"/>
              </a:solidFill>
            </a:endParaRPr>
          </a:p>
        </p:txBody>
      </p:sp>
      <p:pic>
        <p:nvPicPr>
          <p:cNvPr id="1026" name="Picture 2" descr="C:\Users\Client\Pictures\img261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4441250" cy="27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06" y="3660659"/>
            <a:ext cx="4502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Озеро-старица </a:t>
            </a:r>
            <a:r>
              <a:rPr lang="ru-RU" sz="1400" b="1" dirty="0" err="1" smtClean="0">
                <a:solidFill>
                  <a:schemeClr val="bg1"/>
                </a:solidFill>
              </a:rPr>
              <a:t>Инерка</a:t>
            </a:r>
            <a:r>
              <a:rPr lang="ru-RU" sz="1400" b="1" dirty="0" smtClean="0">
                <a:solidFill>
                  <a:schemeClr val="bg1"/>
                </a:solidFill>
              </a:rPr>
              <a:t> (</a:t>
            </a:r>
            <a:r>
              <a:rPr lang="ru-RU" sz="1400" b="1" dirty="0" err="1" smtClean="0">
                <a:solidFill>
                  <a:schemeClr val="bg1"/>
                </a:solidFill>
              </a:rPr>
              <a:t>Большеберезниковский</a:t>
            </a:r>
            <a:r>
              <a:rPr lang="ru-RU" sz="1400" b="1" dirty="0" smtClean="0">
                <a:solidFill>
                  <a:schemeClr val="bg1"/>
                </a:solidFill>
              </a:rPr>
              <a:t> район)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90" y="3506771"/>
            <a:ext cx="4674668" cy="311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4168" y="6550223"/>
            <a:ext cx="225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Восход на озере </a:t>
            </a:r>
            <a:r>
              <a:rPr lang="ru-RU" sz="1400" b="1" dirty="0" err="1" smtClean="0">
                <a:solidFill>
                  <a:schemeClr val="bg1"/>
                </a:solidFill>
              </a:rPr>
              <a:t>Жегалово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906</Words>
  <Application>Microsoft Office PowerPoint</Application>
  <PresentationFormat>Экран (4:3)</PresentationFormat>
  <Paragraphs>114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Client</dc:creator>
  <cp:lastModifiedBy>старший воспитатель</cp:lastModifiedBy>
  <cp:revision>34</cp:revision>
  <cp:lastPrinted>2017-02-28T05:27:35Z</cp:lastPrinted>
  <dcterms:created xsi:type="dcterms:W3CDTF">2017-02-11T10:15:00Z</dcterms:created>
  <dcterms:modified xsi:type="dcterms:W3CDTF">2017-02-28T05:55:31Z</dcterms:modified>
</cp:coreProperties>
</file>