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3" r:id="rId6"/>
    <p:sldId id="262" r:id="rId7"/>
    <p:sldId id="261" r:id="rId8"/>
    <p:sldId id="264" r:id="rId9"/>
    <p:sldId id="265" r:id="rId10"/>
    <p:sldId id="259" r:id="rId11"/>
    <p:sldId id="260" r:id="rId12"/>
    <p:sldId id="268" r:id="rId13"/>
    <p:sldId id="269" r:id="rId14"/>
    <p:sldId id="267" r:id="rId15"/>
    <p:sldId id="270" r:id="rId16"/>
    <p:sldId id="271" r:id="rId17"/>
  </p:sldIdLst>
  <p:sldSz cx="9144000" cy="6858000" type="screen4x3"/>
  <p:notesSz cx="6888163" cy="100203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0" autoAdjust="0"/>
    <p:restoredTop sz="94660"/>
  </p:normalViewPr>
  <p:slideViewPr>
    <p:cSldViewPr>
      <p:cViewPr varScale="1">
        <p:scale>
          <a:sx n="98" d="100"/>
          <a:sy n="98" d="100"/>
        </p:scale>
        <p:origin x="-5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bestlavka.ru/narodnye-sredstva-dlya-immuniteta/" TargetMode="External"/><Relationship Id="rId7" Type="http://schemas.openxmlformats.org/officeDocument/2006/relationships/image" Target="../media/image18.jpe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hyperlink" Target="http://bestlavka.ru/gormony-schastya-kak-stat-schastlivym/" TargetMode="External"/><Relationship Id="rId5" Type="http://schemas.openxmlformats.org/officeDocument/2006/relationships/hyperlink" Target="http://bestlavka.ru/lechenie-boleznej-serdca-narodnymi-sredstvami/" TargetMode="External"/><Relationship Id="rId4" Type="http://schemas.openxmlformats.org/officeDocument/2006/relationships/hyperlink" Target="http://bestlavka.ru/kislorodnaya-terapiya-metody-lecheniya-kislorod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womanadvice.ru/sites/default/files/tania/zimnie_zabavy_dlya_detey_6.jpg" TargetMode="Externa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Роман\Desktop\snowman2-783410.gif"/>
          <p:cNvPicPr>
            <a:picLocks noChangeAspect="1" noChangeArrowheads="1"/>
          </p:cNvPicPr>
          <p:nvPr/>
        </p:nvPicPr>
        <p:blipFill>
          <a:blip r:embed="rId2"/>
          <a:srcRect/>
          <a:stretch>
            <a:fillRect/>
          </a:stretch>
        </p:blipFill>
        <p:spPr bwMode="auto">
          <a:xfrm>
            <a:off x="-1524000" y="-1447800"/>
            <a:ext cx="12192000" cy="9753600"/>
          </a:xfrm>
          <a:prstGeom prst="rect">
            <a:avLst/>
          </a:prstGeom>
          <a:noFill/>
        </p:spPr>
      </p:pic>
      <p:sp>
        <p:nvSpPr>
          <p:cNvPr id="5" name="TextBox 4"/>
          <p:cNvSpPr txBox="1"/>
          <p:nvPr/>
        </p:nvSpPr>
        <p:spPr>
          <a:xfrm>
            <a:off x="1752600" y="1263717"/>
            <a:ext cx="7315200" cy="3908762"/>
          </a:xfrm>
          <a:prstGeom prst="rect">
            <a:avLst/>
          </a:prstGeom>
          <a:noFill/>
        </p:spPr>
        <p:txBody>
          <a:bodyPr wrap="square" rtlCol="0">
            <a:spAutoFit/>
          </a:bodyPr>
          <a:lstStyle/>
          <a:p>
            <a:pPr algn="ctr"/>
            <a:r>
              <a:rPr lang="ru-RU" sz="2400" dirty="0" smtClean="0">
                <a:latin typeface="Gabriola" pitchFamily="82" charset="0"/>
              </a:rPr>
              <a:t> </a:t>
            </a:r>
            <a:r>
              <a:rPr lang="ru-RU" sz="2400" dirty="0" smtClean="0">
                <a:latin typeface="Gabriola" pitchFamily="82" charset="0"/>
              </a:rPr>
              <a:t>«Зимний участок»</a:t>
            </a:r>
          </a:p>
          <a:p>
            <a:pPr algn="ctr"/>
            <a:r>
              <a:rPr lang="ru-RU" sz="2400" dirty="0" smtClean="0">
                <a:latin typeface="Gabriola" pitchFamily="82" charset="0"/>
              </a:rPr>
              <a:t>/старшая группа № 4/</a:t>
            </a:r>
          </a:p>
          <a:p>
            <a:pPr algn="ctr"/>
            <a:endParaRPr lang="ru-RU" sz="2400" dirty="0" smtClean="0">
              <a:latin typeface="Gabriola" pitchFamily="82" charset="0"/>
            </a:endParaRPr>
          </a:p>
          <a:p>
            <a:pPr algn="ctr"/>
            <a:r>
              <a:rPr lang="ru-RU" sz="2400" dirty="0" smtClean="0">
                <a:latin typeface="Gabriola" pitchFamily="82" charset="0"/>
              </a:rPr>
              <a:t>Воспитатели:</a:t>
            </a:r>
          </a:p>
          <a:p>
            <a:pPr algn="ctr"/>
            <a:r>
              <a:rPr lang="ru-RU" sz="2400" dirty="0" err="1" smtClean="0">
                <a:latin typeface="Gabriola" pitchFamily="82" charset="0"/>
              </a:rPr>
              <a:t>Мулюхина</a:t>
            </a:r>
            <a:r>
              <a:rPr lang="ru-RU" sz="2400" dirty="0" smtClean="0">
                <a:latin typeface="Gabriola" pitchFamily="82" charset="0"/>
              </a:rPr>
              <a:t> Наталья Николаевна</a:t>
            </a:r>
          </a:p>
          <a:p>
            <a:pPr algn="ctr"/>
            <a:r>
              <a:rPr lang="ru-RU" sz="2400" dirty="0" err="1" smtClean="0">
                <a:latin typeface="Gabriola" pitchFamily="82" charset="0"/>
              </a:rPr>
              <a:t>Симагинам</a:t>
            </a:r>
            <a:r>
              <a:rPr lang="ru-RU" sz="2400" dirty="0" smtClean="0">
                <a:latin typeface="Gabriola" pitchFamily="82" charset="0"/>
              </a:rPr>
              <a:t> Анастасия Петровна</a:t>
            </a:r>
          </a:p>
          <a:p>
            <a:pPr algn="ctr"/>
            <a:endParaRPr lang="ru-RU" sz="4000" dirty="0" smtClean="0">
              <a:latin typeface="Gabriola" pitchFamily="82" charset="0"/>
            </a:endParaRPr>
          </a:p>
          <a:p>
            <a:pPr algn="ctr"/>
            <a:endParaRPr lang="ru-RU" sz="4000" dirty="0" smtClean="0">
              <a:latin typeface="Gabriola" pitchFamily="82" charset="0"/>
            </a:endParaRPr>
          </a:p>
          <a:p>
            <a:pPr algn="ctr"/>
            <a:r>
              <a:rPr lang="ru-RU" sz="2400" dirty="0" smtClean="0">
                <a:latin typeface="Gabriola" pitchFamily="82" charset="0"/>
              </a:rPr>
              <a:t>2016-2017 г.</a:t>
            </a:r>
            <a:endParaRPr lang="ru-RU" sz="2400" dirty="0">
              <a:latin typeface="Gabriola"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Роман\Desktop\snowman2-783410.gif"/>
          <p:cNvPicPr>
            <a:picLocks noChangeAspect="1" noChangeArrowheads="1"/>
          </p:cNvPicPr>
          <p:nvPr/>
        </p:nvPicPr>
        <p:blipFill>
          <a:blip r:embed="rId2"/>
          <a:srcRect/>
          <a:stretch>
            <a:fillRect/>
          </a:stretch>
        </p:blipFill>
        <p:spPr bwMode="auto">
          <a:xfrm>
            <a:off x="-1219200" y="-1447800"/>
            <a:ext cx="12192000" cy="9753600"/>
          </a:xfrm>
          <a:prstGeom prst="rect">
            <a:avLst/>
          </a:prstGeom>
          <a:noFill/>
        </p:spPr>
      </p:pic>
      <p:sp>
        <p:nvSpPr>
          <p:cNvPr id="2050" name="Rectangle 2"/>
          <p:cNvSpPr>
            <a:spLocks noChangeArrowheads="1"/>
          </p:cNvSpPr>
          <p:nvPr/>
        </p:nvSpPr>
        <p:spPr bwMode="auto">
          <a:xfrm>
            <a:off x="0" y="38100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Gabriola" pitchFamily="82" charset="0"/>
                <a:ea typeface="Times New Roman" pitchFamily="18" charset="0"/>
                <a:cs typeface="Arial" pitchFamily="34" charset="0"/>
              </a:rPr>
              <a:t>Лепка из снега</a:t>
            </a:r>
            <a:endParaRPr kumimoji="0" lang="ru-RU" sz="2400" b="0" i="0" u="none" strike="noStrike" cap="none" normalizeH="0" baseline="0" dirty="0" smtClean="0">
              <a:ln>
                <a:noFill/>
              </a:ln>
              <a:solidFill>
                <a:srgbClr val="000000"/>
              </a:solidFill>
              <a:effectLst/>
              <a:latin typeface="Gabriola" pitchFamily="82" charset="0"/>
              <a:ea typeface="Times New Roman" pitchFamily="18" charset="0"/>
              <a:cs typeface="Arial" pitchFamily="34" charset="0"/>
            </a:endParaRPr>
          </a:p>
          <a:p>
            <a:pPr marL="0" marR="0" lvl="0" indent="952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Gabriola" pitchFamily="82" charset="0"/>
                <a:ea typeface="Times New Roman" pitchFamily="18" charset="0"/>
                <a:cs typeface="Arial" pitchFamily="34" charset="0"/>
              </a:rPr>
              <a:t>        Как и из мокрого песка, из снега можно слепить практически все что угодно. Конечно же, самой популярной фигурой является снеговик, но при желании можно слепить фигуры людей, животных или сказочных героев. Так же дети часто лепят замки, крепости, заборы или домики, которые в дальнейшем могут использоваться для ролевых или подвижных игр.</a:t>
            </a:r>
            <a:r>
              <a:rPr kumimoji="0" lang="ru-RU" sz="2400" b="0" i="0" u="none" strike="noStrike" cap="none" normalizeH="0" baseline="0" dirty="0" smtClean="0">
                <a:ln>
                  <a:noFill/>
                </a:ln>
                <a:solidFill>
                  <a:schemeClr val="tx1"/>
                </a:solidFill>
                <a:effectLst/>
                <a:latin typeface="Gabriola" pitchFamily="82" charset="0"/>
                <a:cs typeface="Arial" pitchFamily="34" charset="0"/>
              </a:rPr>
              <a:t> </a:t>
            </a:r>
          </a:p>
        </p:txBody>
      </p:sp>
      <p:pic>
        <p:nvPicPr>
          <p:cNvPr id="4" name="Рисунок 3" descr="C:\Users\Роман\Desktop\yun_3323.jpg"/>
          <p:cNvPicPr/>
          <p:nvPr/>
        </p:nvPicPr>
        <p:blipFill>
          <a:blip r:embed="rId3" cstate="print"/>
          <a:srcRect/>
          <a:stretch>
            <a:fillRect/>
          </a:stretch>
        </p:blipFill>
        <p:spPr bwMode="auto">
          <a:xfrm>
            <a:off x="2895600" y="2743200"/>
            <a:ext cx="2590800" cy="2514600"/>
          </a:xfrm>
          <a:prstGeom prst="rect">
            <a:avLst/>
          </a:prstGeom>
          <a:ln>
            <a:noFill/>
          </a:ln>
          <a:effectLst>
            <a:softEdge rad="112500"/>
          </a:effectLst>
        </p:spPr>
      </p:pic>
      <p:pic>
        <p:nvPicPr>
          <p:cNvPr id="6" name="Рисунок 5" descr="C:\Users\Роман\Desktop\142___01\IMG_6018.JPG"/>
          <p:cNvPicPr/>
          <p:nvPr/>
        </p:nvPicPr>
        <p:blipFill>
          <a:blip r:embed="rId4" cstate="print"/>
          <a:srcRect/>
          <a:stretch>
            <a:fillRect/>
          </a:stretch>
        </p:blipFill>
        <p:spPr bwMode="auto">
          <a:xfrm>
            <a:off x="5791200" y="3810000"/>
            <a:ext cx="3352800" cy="2895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Роман\Desktop\snowman2-783410.gif"/>
          <p:cNvPicPr>
            <a:picLocks noChangeAspect="1" noChangeArrowheads="1"/>
          </p:cNvPicPr>
          <p:nvPr/>
        </p:nvPicPr>
        <p:blipFill>
          <a:blip r:embed="rId2"/>
          <a:srcRect/>
          <a:stretch>
            <a:fillRect/>
          </a:stretch>
        </p:blipFill>
        <p:spPr bwMode="auto">
          <a:xfrm>
            <a:off x="-1524000" y="-1371600"/>
            <a:ext cx="12192000" cy="9753600"/>
          </a:xfrm>
          <a:prstGeom prst="rect">
            <a:avLst/>
          </a:prstGeom>
          <a:noFill/>
        </p:spPr>
      </p:pic>
      <p:sp>
        <p:nvSpPr>
          <p:cNvPr id="1026" name="Rectangle 2"/>
          <p:cNvSpPr>
            <a:spLocks noChangeArrowheads="1"/>
          </p:cNvSpPr>
          <p:nvPr/>
        </p:nvSpPr>
        <p:spPr bwMode="auto">
          <a:xfrm>
            <a:off x="0" y="228600"/>
            <a:ext cx="9144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0" algn="l" defTabSz="914400" rtl="0" eaLnBrk="1" fontAlgn="base" latinLnBrk="0" hangingPunct="1">
              <a:lnSpc>
                <a:spcPct val="100000"/>
              </a:lnSpc>
              <a:spcBef>
                <a:spcPct val="0"/>
              </a:spcBef>
              <a:spcAft>
                <a:spcPct val="0"/>
              </a:spcAft>
              <a:buClrTx/>
              <a:buSzTx/>
              <a:buFontTx/>
              <a:buNone/>
              <a:tabLst>
                <a:tab pos="457200" algn="l"/>
              </a:tabLst>
            </a:pPr>
            <a:r>
              <a:rPr kumimoji="0" lang="ru-RU" b="1"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Рисование на снегу</a:t>
            </a:r>
            <a:endParaRPr kumimoji="0" lang="ru-RU"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b="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          Одно из самых безопасных зимних развлечений для детей является рисование на снегу. Существует несколько вариантов его проведения:</a:t>
            </a:r>
            <a:endParaRPr kumimoji="0" lang="ru-RU"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b="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*рисование по снегу палочкой;</a:t>
            </a:r>
            <a:endParaRPr kumimoji="0" lang="ru-RU"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b="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*рисование красками по снегу кисточкой;</a:t>
            </a:r>
            <a:endParaRPr kumimoji="0" lang="ru-RU"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b="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*рисование подкрашенным снегом (для этого можно использовать баллончики с краской или подкрашенную заранее воду);</a:t>
            </a:r>
            <a:endParaRPr kumimoji="0" lang="ru-RU"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b="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*рисование своими следами (рук и ног);</a:t>
            </a:r>
            <a:endParaRPr kumimoji="0" lang="ru-RU"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b="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*рисование телом или игра «снежные ангелы», для этого надо упасть в снег на спину и с помощью движений рук и ног нарисовать фигуру, но это возможно при условии, что комбинезон у ребенка непромокаемый;</a:t>
            </a:r>
            <a:endParaRPr kumimoji="0" lang="ru-RU" b="0" i="0" u="none" strike="noStrike" cap="none" normalizeH="0" baseline="0" dirty="0" smtClean="0">
              <a:ln>
                <a:noFill/>
              </a:ln>
              <a:solidFill>
                <a:srgbClr val="000000"/>
              </a:solidFill>
              <a:effectLst/>
              <a:latin typeface="Gabriola" pitchFamily="82"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b="0" i="0" u="none" strike="noStrike" cap="none" normalizeH="0" baseline="0" dirty="0" smtClean="0">
                <a:ln>
                  <a:noFill/>
                </a:ln>
                <a:solidFill>
                  <a:srgbClr val="000000"/>
                </a:solidFill>
                <a:effectLst/>
                <a:latin typeface="Gabriola" pitchFamily="82" charset="0"/>
                <a:ea typeface="Times New Roman" pitchFamily="18" charset="0"/>
                <a:cs typeface="Arial" pitchFamily="34" charset="0"/>
              </a:rPr>
              <a:t>*рисование снегом на деревьях, заборах или стенах домов.</a:t>
            </a:r>
            <a:r>
              <a:rPr kumimoji="0" lang="ru-RU" b="0" i="0" u="none" strike="noStrike" cap="none" normalizeH="0" baseline="0" dirty="0" smtClean="0">
                <a:ln>
                  <a:noFill/>
                </a:ln>
                <a:solidFill>
                  <a:schemeClr val="tx1"/>
                </a:solidFill>
                <a:effectLst/>
                <a:latin typeface="Gabriola" pitchFamily="82" charset="0"/>
                <a:cs typeface="Arial" pitchFamily="34" charset="0"/>
              </a:rPr>
              <a:t> </a:t>
            </a:r>
          </a:p>
        </p:txBody>
      </p:sp>
      <p:pic>
        <p:nvPicPr>
          <p:cNvPr id="5" name="Рисунок 4" descr="C:\Users\Роман\Desktop\0_47997_8cb1d3b4_XL.jpg"/>
          <p:cNvPicPr/>
          <p:nvPr/>
        </p:nvPicPr>
        <p:blipFill>
          <a:blip r:embed="rId3" cstate="print"/>
          <a:srcRect/>
          <a:stretch>
            <a:fillRect/>
          </a:stretch>
        </p:blipFill>
        <p:spPr bwMode="auto">
          <a:xfrm>
            <a:off x="7467600" y="3200400"/>
            <a:ext cx="1676400" cy="1447800"/>
          </a:xfrm>
          <a:prstGeom prst="rect">
            <a:avLst/>
          </a:prstGeom>
          <a:ln>
            <a:noFill/>
          </a:ln>
          <a:effectLst>
            <a:softEdge rad="112500"/>
          </a:effectLst>
        </p:spPr>
      </p:pic>
      <p:pic>
        <p:nvPicPr>
          <p:cNvPr id="6" name="Рисунок 5" descr="C:\Users\Роман\Desktop\article149037.jpg"/>
          <p:cNvPicPr/>
          <p:nvPr/>
        </p:nvPicPr>
        <p:blipFill>
          <a:blip r:embed="rId4" cstate="print"/>
          <a:srcRect/>
          <a:stretch>
            <a:fillRect/>
          </a:stretch>
        </p:blipFill>
        <p:spPr bwMode="auto">
          <a:xfrm>
            <a:off x="2895600" y="5105400"/>
            <a:ext cx="1905000" cy="1335881"/>
          </a:xfrm>
          <a:prstGeom prst="rect">
            <a:avLst/>
          </a:prstGeom>
          <a:ln>
            <a:noFill/>
          </a:ln>
          <a:effectLst>
            <a:softEdge rad="112500"/>
          </a:effectLst>
        </p:spPr>
      </p:pic>
      <p:pic>
        <p:nvPicPr>
          <p:cNvPr id="7" name="Рисунок 6" descr="C:\Users\Роман\Desktop\142___01\IMG_6023.JPG"/>
          <p:cNvPicPr/>
          <p:nvPr/>
        </p:nvPicPr>
        <p:blipFill>
          <a:blip r:embed="rId5" cstate="print"/>
          <a:srcRect/>
          <a:stretch>
            <a:fillRect/>
          </a:stretch>
        </p:blipFill>
        <p:spPr bwMode="auto">
          <a:xfrm>
            <a:off x="4876800" y="3810000"/>
            <a:ext cx="2590800" cy="1905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Роман\Desktop\snowman2-783410.gif"/>
          <p:cNvPicPr>
            <a:picLocks noChangeAspect="1" noChangeArrowheads="1"/>
          </p:cNvPicPr>
          <p:nvPr/>
        </p:nvPicPr>
        <p:blipFill>
          <a:blip r:embed="rId2"/>
          <a:srcRect/>
          <a:stretch>
            <a:fillRect/>
          </a:stretch>
        </p:blipFill>
        <p:spPr bwMode="auto">
          <a:xfrm>
            <a:off x="-1371600" y="-1447800"/>
            <a:ext cx="12192000" cy="9753600"/>
          </a:xfrm>
          <a:prstGeom prst="rect">
            <a:avLst/>
          </a:prstGeom>
          <a:noFill/>
        </p:spPr>
      </p:pic>
      <p:sp>
        <p:nvSpPr>
          <p:cNvPr id="3073" name="Rectangle 1"/>
          <p:cNvSpPr>
            <a:spLocks noChangeArrowheads="1"/>
          </p:cNvSpPr>
          <p:nvPr/>
        </p:nvSpPr>
        <p:spPr bwMode="auto">
          <a:xfrm>
            <a:off x="0" y="228600"/>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2000" b="1" i="0" u="none" strike="noStrike" cap="none" normalizeH="0" baseline="0" dirty="0" smtClean="0">
                <a:ln>
                  <a:noFill/>
                </a:ln>
                <a:solidFill>
                  <a:srgbClr val="2F363E"/>
                </a:solidFill>
                <a:effectLst/>
                <a:latin typeface="Gabriola" pitchFamily="82" charset="0"/>
                <a:ea typeface="Times New Roman" pitchFamily="18" charset="0"/>
                <a:cs typeface="Arial" pitchFamily="34" charset="0"/>
              </a:rPr>
              <a:t>Катания на лыжах</a:t>
            </a:r>
            <a:endParaRPr kumimoji="0" lang="ru-RU" sz="2000" b="1"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000" b="0" i="0" u="none" strike="noStrike" cap="none" normalizeH="0" baseline="0" dirty="0" smtClean="0">
                <a:ln>
                  <a:noFill/>
                </a:ln>
                <a:solidFill>
                  <a:srgbClr val="2F363E"/>
                </a:solidFill>
                <a:effectLst/>
                <a:latin typeface="Gabriola" pitchFamily="82" charset="0"/>
                <a:ea typeface="Times New Roman" pitchFamily="18" charset="0"/>
                <a:cs typeface="Arial" pitchFamily="34" charset="0"/>
              </a:rPr>
              <a:t>           Лыжные прогулки являются одними из самых доступных видов физической активности в зимний период времени. Катание на лыжах оказывает большую пользу для физического эмоционально-психического здоровья человека.</a:t>
            </a:r>
            <a:endParaRPr kumimoji="0" lang="ru-RU" sz="20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000" b="1" i="0" u="none" strike="noStrike" cap="none" normalizeH="0" baseline="0" dirty="0" smtClean="0">
                <a:ln>
                  <a:noFill/>
                </a:ln>
                <a:solidFill>
                  <a:srgbClr val="2F363E"/>
                </a:solidFill>
                <a:effectLst/>
                <a:latin typeface="Gabriola" pitchFamily="82" charset="0"/>
                <a:ea typeface="Times New Roman" pitchFamily="18" charset="0"/>
                <a:cs typeface="Arial" pitchFamily="34" charset="0"/>
              </a:rPr>
              <a:t>          Польза катания на лыжах</a:t>
            </a:r>
            <a:endParaRPr kumimoji="0" lang="ru-RU" sz="20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2F363E"/>
                </a:solidFill>
                <a:effectLst/>
                <a:latin typeface="Gabriola" pitchFamily="82" charset="0"/>
                <a:ea typeface="Times New Roman" pitchFamily="18" charset="0"/>
                <a:cs typeface="Arial" pitchFamily="34" charset="0"/>
              </a:rPr>
              <a:t> укрепляется </a:t>
            </a:r>
            <a:r>
              <a:rPr kumimoji="0" lang="ru-RU" sz="2000" b="0" i="0" u="none" strike="noStrike" cap="none" normalizeH="0" baseline="0" dirty="0" smtClean="0">
                <a:ln>
                  <a:noFill/>
                </a:ln>
                <a:solidFill>
                  <a:srgbClr val="0000FF"/>
                </a:solidFill>
                <a:effectLst/>
                <a:latin typeface="Gabriola" pitchFamily="82" charset="0"/>
                <a:ea typeface="Times New Roman" pitchFamily="18" charset="0"/>
                <a:cs typeface="Arial" pitchFamily="34" charset="0"/>
                <a:hlinkClick r:id="rId3"/>
              </a:rPr>
              <a:t>иммунитет</a:t>
            </a:r>
            <a:r>
              <a:rPr kumimoji="0" lang="ru-RU" sz="2000" b="0" i="0" u="none" strike="noStrike" cap="none" normalizeH="0" baseline="0" dirty="0" smtClean="0">
                <a:ln>
                  <a:noFill/>
                </a:ln>
                <a:solidFill>
                  <a:srgbClr val="2F363E"/>
                </a:solidFill>
                <a:effectLst/>
                <a:latin typeface="Gabriola" pitchFamily="82" charset="0"/>
                <a:ea typeface="Times New Roman" pitchFamily="18" charset="0"/>
                <a:cs typeface="Arial" pitchFamily="34" charset="0"/>
              </a:rPr>
              <a:t>,</a:t>
            </a:r>
            <a:endParaRPr kumimoji="0" lang="ru-RU" sz="20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2F363E"/>
                </a:solidFill>
                <a:effectLst/>
                <a:latin typeface="Gabriola" pitchFamily="82" charset="0"/>
                <a:ea typeface="Times New Roman" pitchFamily="18" charset="0"/>
                <a:cs typeface="Arial" pitchFamily="34" charset="0"/>
              </a:rPr>
              <a:t> происходит насыщение организма </a:t>
            </a:r>
            <a:r>
              <a:rPr kumimoji="0" lang="ru-RU" sz="2000" b="0" i="0" u="none" strike="noStrike" cap="none" normalizeH="0" baseline="0" dirty="0" smtClean="0">
                <a:ln>
                  <a:noFill/>
                </a:ln>
                <a:solidFill>
                  <a:srgbClr val="0000FF"/>
                </a:solidFill>
                <a:effectLst/>
                <a:latin typeface="Gabriola" pitchFamily="82" charset="0"/>
                <a:ea typeface="Times New Roman" pitchFamily="18" charset="0"/>
                <a:cs typeface="Arial" pitchFamily="34" charset="0"/>
                <a:hlinkClick r:id="rId4"/>
              </a:rPr>
              <a:t>кислородом</a:t>
            </a:r>
            <a:r>
              <a:rPr kumimoji="0" lang="ru-RU" sz="2000" b="0" i="0" u="none" strike="noStrike" cap="none" normalizeH="0" baseline="0" dirty="0" smtClean="0">
                <a:ln>
                  <a:noFill/>
                </a:ln>
                <a:solidFill>
                  <a:srgbClr val="2F363E"/>
                </a:solidFill>
                <a:effectLst/>
                <a:latin typeface="Gabriola" pitchFamily="82" charset="0"/>
                <a:ea typeface="Times New Roman" pitchFamily="18" charset="0"/>
                <a:cs typeface="Arial" pitchFamily="34" charset="0"/>
              </a:rPr>
              <a:t>,</a:t>
            </a:r>
            <a:endParaRPr kumimoji="0" lang="ru-RU" sz="20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2F363E"/>
                </a:solidFill>
                <a:effectLst/>
                <a:latin typeface="Gabriola" pitchFamily="82" charset="0"/>
                <a:ea typeface="Times New Roman" pitchFamily="18" charset="0"/>
                <a:cs typeface="Arial" pitchFamily="34" charset="0"/>
              </a:rPr>
              <a:t> улучшается деятельность дыхательной и </a:t>
            </a:r>
            <a:r>
              <a:rPr kumimoji="0" lang="ru-RU" sz="2000" b="0" i="0" u="none" strike="noStrike" cap="none" normalizeH="0" baseline="0" dirty="0" err="1" smtClean="0">
                <a:ln>
                  <a:noFill/>
                </a:ln>
                <a:solidFill>
                  <a:srgbClr val="0000FF"/>
                </a:solidFill>
                <a:effectLst/>
                <a:latin typeface="Gabriola" pitchFamily="82" charset="0"/>
                <a:ea typeface="Times New Roman" pitchFamily="18" charset="0"/>
                <a:cs typeface="Arial" pitchFamily="34" charset="0"/>
                <a:hlinkClick r:id="rId5"/>
              </a:rPr>
              <a:t>сердечно-сосудистой</a:t>
            </a:r>
            <a:r>
              <a:rPr kumimoji="0" lang="ru-RU" sz="2000" b="0" i="0" u="none" strike="noStrike" cap="none" normalizeH="0" baseline="0" dirty="0" smtClean="0">
                <a:ln>
                  <a:noFill/>
                </a:ln>
                <a:solidFill>
                  <a:srgbClr val="0000FF"/>
                </a:solidFill>
                <a:effectLst/>
                <a:latin typeface="Gabriola" pitchFamily="82" charset="0"/>
                <a:ea typeface="Times New Roman" pitchFamily="18" charset="0"/>
                <a:cs typeface="Arial" pitchFamily="34" charset="0"/>
                <a:hlinkClick r:id="rId5"/>
              </a:rPr>
              <a:t> системы</a:t>
            </a:r>
            <a:r>
              <a:rPr kumimoji="0" lang="ru-RU" sz="2000" b="0" i="0" u="none" strike="noStrike" cap="none" normalizeH="0" baseline="0" dirty="0" smtClean="0">
                <a:ln>
                  <a:noFill/>
                </a:ln>
                <a:solidFill>
                  <a:srgbClr val="2F363E"/>
                </a:solidFill>
                <a:effectLst/>
                <a:latin typeface="Gabriola" pitchFamily="82" charset="0"/>
                <a:ea typeface="Times New Roman" pitchFamily="18" charset="0"/>
                <a:cs typeface="Arial" pitchFamily="34" charset="0"/>
              </a:rPr>
              <a:t>,</a:t>
            </a:r>
            <a:endParaRPr kumimoji="0" lang="ru-RU" sz="20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2F363E"/>
                </a:solidFill>
                <a:effectLst/>
                <a:latin typeface="Gabriola" pitchFamily="82" charset="0"/>
                <a:ea typeface="Times New Roman" pitchFamily="18" charset="0"/>
                <a:cs typeface="Arial" pitchFamily="34" charset="0"/>
              </a:rPr>
              <a:t> происходит тренировка разных групп мышц,</a:t>
            </a:r>
            <a:endParaRPr kumimoji="0" lang="ru-RU" sz="20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2F363E"/>
                </a:solidFill>
                <a:effectLst/>
                <a:latin typeface="Gabriola" pitchFamily="82" charset="0"/>
                <a:ea typeface="Times New Roman" pitchFamily="18" charset="0"/>
                <a:cs typeface="Arial" pitchFamily="34" charset="0"/>
              </a:rPr>
              <a:t> вырабатываются </a:t>
            </a:r>
            <a:r>
              <a:rPr kumimoji="0" lang="ru-RU" sz="2000" b="0" i="0" u="none" strike="noStrike" cap="none" normalizeH="0" baseline="0" dirty="0" smtClean="0">
                <a:ln>
                  <a:noFill/>
                </a:ln>
                <a:solidFill>
                  <a:srgbClr val="0000FF"/>
                </a:solidFill>
                <a:effectLst/>
                <a:latin typeface="Gabriola" pitchFamily="82" charset="0"/>
                <a:ea typeface="Times New Roman" pitchFamily="18" charset="0"/>
                <a:cs typeface="Arial" pitchFamily="34" charset="0"/>
                <a:hlinkClick r:id="rId6"/>
              </a:rPr>
              <a:t>гормоны счастья</a:t>
            </a:r>
            <a:r>
              <a:rPr kumimoji="0" lang="ru-RU" sz="2000" b="0" i="0" u="none" strike="noStrike" cap="none" normalizeH="0" baseline="0" dirty="0" smtClean="0">
                <a:ln>
                  <a:noFill/>
                </a:ln>
                <a:solidFill>
                  <a:srgbClr val="2F363E"/>
                </a:solidFill>
                <a:effectLst/>
                <a:latin typeface="Gabriola" pitchFamily="82" charset="0"/>
                <a:ea typeface="Times New Roman" pitchFamily="18" charset="0"/>
                <a:cs typeface="Arial" pitchFamily="34" charset="0"/>
              </a:rPr>
              <a:t>,</a:t>
            </a:r>
            <a:endParaRPr kumimoji="0" lang="ru-RU" sz="20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2F363E"/>
                </a:solidFill>
                <a:effectLst/>
                <a:latin typeface="Gabriola" pitchFamily="82" charset="0"/>
                <a:ea typeface="Times New Roman" pitchFamily="18" charset="0"/>
                <a:cs typeface="Arial" pitchFamily="34" charset="0"/>
              </a:rPr>
              <a:t> улучшается настроение,</a:t>
            </a:r>
            <a:endParaRPr kumimoji="0" lang="ru-RU" sz="20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2F363E"/>
                </a:solidFill>
                <a:effectLst/>
                <a:latin typeface="Gabriola" pitchFamily="82" charset="0"/>
                <a:ea typeface="Times New Roman" pitchFamily="18" charset="0"/>
                <a:cs typeface="Arial" pitchFamily="34" charset="0"/>
              </a:rPr>
              <a:t> происходит прилив сил и энергии,</a:t>
            </a:r>
            <a:endParaRPr kumimoji="0" lang="ru-RU" sz="20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2F363E"/>
                </a:solidFill>
                <a:effectLst/>
                <a:latin typeface="Gabriola" pitchFamily="82" charset="0"/>
                <a:ea typeface="Times New Roman" pitchFamily="18" charset="0"/>
                <a:cs typeface="Arial" pitchFamily="34" charset="0"/>
              </a:rPr>
              <a:t> нормализуется работа нервной системы.</a:t>
            </a:r>
            <a:endParaRPr kumimoji="0" lang="ru-RU" sz="2000" b="0" i="0" u="none" strike="noStrike" cap="none" normalizeH="0" baseline="0" dirty="0" smtClean="0">
              <a:ln>
                <a:noFill/>
              </a:ln>
              <a:solidFill>
                <a:schemeClr val="tx1"/>
              </a:solidFill>
              <a:effectLst/>
              <a:latin typeface="Gabriola" pitchFamily="82" charset="0"/>
              <a:cs typeface="Arial" pitchFamily="34" charset="0"/>
            </a:endParaRPr>
          </a:p>
        </p:txBody>
      </p:sp>
      <p:pic>
        <p:nvPicPr>
          <p:cNvPr id="4" name="Рисунок 3" descr="C:\Users\Роман\Desktop\142___01\IMG_6053.JPG"/>
          <p:cNvPicPr/>
          <p:nvPr/>
        </p:nvPicPr>
        <p:blipFill>
          <a:blip r:embed="rId7" cstate="print"/>
          <a:srcRect/>
          <a:stretch>
            <a:fillRect/>
          </a:stretch>
        </p:blipFill>
        <p:spPr bwMode="auto">
          <a:xfrm>
            <a:off x="6248400" y="2286000"/>
            <a:ext cx="2895600" cy="2667000"/>
          </a:xfrm>
          <a:prstGeom prst="rect">
            <a:avLst/>
          </a:prstGeom>
          <a:ln>
            <a:noFill/>
          </a:ln>
          <a:effectLst>
            <a:softEdge rad="112500"/>
          </a:effectLst>
        </p:spPr>
      </p:pic>
      <p:pic>
        <p:nvPicPr>
          <p:cNvPr id="5" name="Рисунок 4" descr="C:\Users\Роман\Desktop\142___01\IMG_6050.JPG"/>
          <p:cNvPicPr/>
          <p:nvPr/>
        </p:nvPicPr>
        <p:blipFill>
          <a:blip r:embed="rId8" cstate="print"/>
          <a:srcRect/>
          <a:stretch>
            <a:fillRect/>
          </a:stretch>
        </p:blipFill>
        <p:spPr bwMode="auto">
          <a:xfrm>
            <a:off x="3124200" y="4267200"/>
            <a:ext cx="3149600" cy="2590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Роман\Desktop\snowman2-783410.gif"/>
          <p:cNvPicPr>
            <a:picLocks noChangeAspect="1" noChangeArrowheads="1"/>
          </p:cNvPicPr>
          <p:nvPr/>
        </p:nvPicPr>
        <p:blipFill>
          <a:blip r:embed="rId2"/>
          <a:srcRect/>
          <a:stretch>
            <a:fillRect/>
          </a:stretch>
        </p:blipFill>
        <p:spPr bwMode="auto">
          <a:xfrm>
            <a:off x="-1600200" y="-1447800"/>
            <a:ext cx="12192000" cy="9753600"/>
          </a:xfrm>
          <a:prstGeom prst="rect">
            <a:avLst/>
          </a:prstGeom>
          <a:noFill/>
        </p:spPr>
      </p:pic>
      <p:sp>
        <p:nvSpPr>
          <p:cNvPr id="2049" name="Rectangle 1"/>
          <p:cNvSpPr>
            <a:spLocks noChangeArrowheads="1"/>
          </p:cNvSpPr>
          <p:nvPr/>
        </p:nvSpPr>
        <p:spPr bwMode="auto">
          <a:xfrm>
            <a:off x="0" y="15240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t>Снежные лабиринты</a:t>
            </a:r>
            <a:endParaRPr kumimoji="0" lang="ru-RU" sz="20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Gabriola" pitchFamily="82" charset="0"/>
                <a:cs typeface="Arial" pitchFamily="34" charset="0"/>
              </a:rPr>
              <a:t/>
            </a:r>
            <a:br>
              <a:rPr kumimoji="0" lang="ru-RU" sz="2000" b="0" i="0" u="none" strike="noStrike" cap="none" normalizeH="0" baseline="0" dirty="0" smtClean="0">
                <a:ln>
                  <a:noFill/>
                </a:ln>
                <a:solidFill>
                  <a:srgbClr val="333333"/>
                </a:solidFill>
                <a:effectLst/>
                <a:latin typeface="Gabriola" pitchFamily="82" charset="0"/>
                <a:cs typeface="Arial" pitchFamily="34" charset="0"/>
              </a:rPr>
            </a:br>
            <a:r>
              <a:rPr kumimoji="0" lang="ru-RU" sz="2000" b="0" i="0" u="none" strike="noStrike" cap="none" normalizeH="0" baseline="0" dirty="0" smtClean="0">
                <a:ln>
                  <a:noFill/>
                </a:ln>
                <a:solidFill>
                  <a:srgbClr val="333333"/>
                </a:solidFill>
                <a:effectLst/>
                <a:latin typeface="Gabriola" pitchFamily="82" charset="0"/>
                <a:cs typeface="Arial" pitchFamily="34" charset="0"/>
              </a:rPr>
              <a:t>        Детям особенно нравятся снежные лабиринты, где они с удовольствием бегают, играют в догонялки, прячутся.  </a:t>
            </a:r>
            <a:br>
              <a:rPr kumimoji="0" lang="ru-RU" sz="2000" b="0" i="0" u="none" strike="noStrike" cap="none" normalizeH="0" baseline="0" dirty="0" smtClean="0">
                <a:ln>
                  <a:noFill/>
                </a:ln>
                <a:solidFill>
                  <a:srgbClr val="333333"/>
                </a:solidFill>
                <a:effectLst/>
                <a:latin typeface="Gabriola" pitchFamily="82" charset="0"/>
                <a:cs typeface="Arial" pitchFamily="34" charset="0"/>
              </a:rPr>
            </a:br>
            <a:r>
              <a:rPr kumimoji="0" lang="ru-RU" sz="2000" b="0" i="0" u="none" strike="noStrike" cap="none" normalizeH="0" baseline="0" dirty="0" smtClean="0">
                <a:ln>
                  <a:noFill/>
                </a:ln>
                <a:solidFill>
                  <a:srgbClr val="333333"/>
                </a:solidFill>
                <a:effectLst/>
                <a:latin typeface="Gabriola" pitchFamily="82" charset="0"/>
                <a:cs typeface="Arial" pitchFamily="34" charset="0"/>
              </a:rPr>
              <a:t>        </a:t>
            </a:r>
            <a:r>
              <a:rPr kumimoji="0" lang="ru-RU" sz="2000" b="0" i="0" u="none" strike="noStrike" cap="none" normalizeH="0" baseline="0" dirty="0" smtClean="0">
                <a:ln>
                  <a:noFill/>
                </a:ln>
                <a:solidFill>
                  <a:schemeClr val="tx1"/>
                </a:solidFill>
                <a:effectLst/>
                <a:latin typeface="Gabriola" pitchFamily="82" charset="0"/>
                <a:cs typeface="Arial" pitchFamily="34" charset="0"/>
              </a:rPr>
              <a:t>В этом снежном лабиринте заблудиться не дано!</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Gabriola" pitchFamily="82" charset="0"/>
                <a:cs typeface="Arial" pitchFamily="34" charset="0"/>
              </a:rPr>
              <a:t>        Ну, а бегать друг за другом – интересно все равно!</a:t>
            </a:r>
          </a:p>
        </p:txBody>
      </p:sp>
      <p:pic>
        <p:nvPicPr>
          <p:cNvPr id="4" name="Рисунок 3" descr="C:\Users\Роман\Desktop\142___01\IMG_6033.JPG"/>
          <p:cNvPicPr/>
          <p:nvPr/>
        </p:nvPicPr>
        <p:blipFill>
          <a:blip r:embed="rId3" cstate="print"/>
          <a:srcRect/>
          <a:stretch>
            <a:fillRect/>
          </a:stretch>
        </p:blipFill>
        <p:spPr bwMode="auto">
          <a:xfrm>
            <a:off x="2514600" y="3657600"/>
            <a:ext cx="3276600" cy="2743200"/>
          </a:xfrm>
          <a:prstGeom prst="rect">
            <a:avLst/>
          </a:prstGeom>
          <a:ln>
            <a:noFill/>
          </a:ln>
          <a:effectLst>
            <a:softEdge rad="112500"/>
          </a:effectLst>
        </p:spPr>
      </p:pic>
      <p:pic>
        <p:nvPicPr>
          <p:cNvPr id="5" name="Рисунок 4" descr="C:\Users\Роман\Desktop\142___01\IMG_6063.JPG"/>
          <p:cNvPicPr/>
          <p:nvPr/>
        </p:nvPicPr>
        <p:blipFill>
          <a:blip r:embed="rId4" cstate="print"/>
          <a:srcRect/>
          <a:stretch>
            <a:fillRect/>
          </a:stretch>
        </p:blipFill>
        <p:spPr bwMode="auto">
          <a:xfrm>
            <a:off x="5715000" y="1524000"/>
            <a:ext cx="3581400" cy="2895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Роман\Desktop\snowman2-783410.gif"/>
          <p:cNvPicPr>
            <a:picLocks noChangeAspect="1" noChangeArrowheads="1"/>
          </p:cNvPicPr>
          <p:nvPr/>
        </p:nvPicPr>
        <p:blipFill>
          <a:blip r:embed="rId2"/>
          <a:srcRect/>
          <a:stretch>
            <a:fillRect/>
          </a:stretch>
        </p:blipFill>
        <p:spPr bwMode="auto">
          <a:xfrm>
            <a:off x="-1524000" y="-1447800"/>
            <a:ext cx="12192000" cy="9753600"/>
          </a:xfrm>
          <a:prstGeom prst="rect">
            <a:avLst/>
          </a:prstGeom>
          <a:noFill/>
        </p:spPr>
      </p:pic>
      <p:sp>
        <p:nvSpPr>
          <p:cNvPr id="3073" name="Rectangle 1"/>
          <p:cNvSpPr>
            <a:spLocks noChangeArrowheads="1"/>
          </p:cNvSpPr>
          <p:nvPr/>
        </p:nvSpPr>
        <p:spPr bwMode="auto">
          <a:xfrm>
            <a:off x="0" y="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Gabriola" pitchFamily="82" charset="0"/>
                <a:ea typeface="Times New Roman" pitchFamily="18" charset="0"/>
                <a:cs typeface="Arial" pitchFamily="34" charset="0"/>
              </a:rPr>
              <a:t>Зимний хоровод. </a:t>
            </a:r>
            <a:endParaRPr kumimoji="0" lang="ru-RU" sz="24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Gabriola" pitchFamily="82" charset="0"/>
                <a:ea typeface="Times New Roman" pitchFamily="18" charset="0"/>
                <a:cs typeface="Arial" pitchFamily="34" charset="0"/>
              </a:rPr>
              <a:t>       Основой  хоровода является исполнение хороводной песни всеми его участниками. Но участники не только поют, они движутся, приплясывают и разыгрывают действие. Танец, игра и песня в хороводе неразрывно и органично связаны между собой.</a:t>
            </a:r>
            <a:endParaRPr kumimoji="0" lang="ru-RU" sz="2400" b="0" i="0" u="none" strike="noStrike" cap="none" normalizeH="0" baseline="0" dirty="0" smtClean="0">
              <a:ln>
                <a:noFill/>
              </a:ln>
              <a:solidFill>
                <a:schemeClr val="tx1"/>
              </a:solidFill>
              <a:effectLst/>
              <a:latin typeface="Gabriola" pitchFamily="82" charset="0"/>
              <a:cs typeface="Arial" pitchFamily="34" charset="0"/>
            </a:endParaRPr>
          </a:p>
        </p:txBody>
      </p:sp>
      <p:pic>
        <p:nvPicPr>
          <p:cNvPr id="4" name="Рисунок 3" descr="C:\Users\Роман\Desktop\мама садик\IMG_6043.JPG"/>
          <p:cNvPicPr/>
          <p:nvPr/>
        </p:nvPicPr>
        <p:blipFill>
          <a:blip r:embed="rId3" cstate="print"/>
          <a:srcRect/>
          <a:stretch>
            <a:fillRect/>
          </a:stretch>
        </p:blipFill>
        <p:spPr bwMode="auto">
          <a:xfrm>
            <a:off x="1981200" y="1828800"/>
            <a:ext cx="3429000" cy="2971800"/>
          </a:xfrm>
          <a:prstGeom prst="rect">
            <a:avLst/>
          </a:prstGeom>
          <a:ln>
            <a:noFill/>
          </a:ln>
          <a:effectLst>
            <a:softEdge rad="112500"/>
          </a:effectLst>
        </p:spPr>
      </p:pic>
      <p:pic>
        <p:nvPicPr>
          <p:cNvPr id="5" name="Рисунок 4" descr="C:\Users\Роман\Desktop\мама садик\IMG_6041.JPG"/>
          <p:cNvPicPr/>
          <p:nvPr/>
        </p:nvPicPr>
        <p:blipFill>
          <a:blip r:embed="rId4" cstate="print"/>
          <a:srcRect/>
          <a:stretch>
            <a:fillRect/>
          </a:stretch>
        </p:blipFill>
        <p:spPr bwMode="auto">
          <a:xfrm>
            <a:off x="5562600" y="3581400"/>
            <a:ext cx="3810000" cy="3124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Роман\Desktop\snowman2-783410.gif"/>
          <p:cNvPicPr>
            <a:picLocks noChangeAspect="1" noChangeArrowheads="1"/>
          </p:cNvPicPr>
          <p:nvPr/>
        </p:nvPicPr>
        <p:blipFill>
          <a:blip r:embed="rId2"/>
          <a:srcRect/>
          <a:stretch>
            <a:fillRect/>
          </a:stretch>
        </p:blipFill>
        <p:spPr bwMode="auto">
          <a:xfrm>
            <a:off x="-1981200" y="-1447800"/>
            <a:ext cx="12192000" cy="9753600"/>
          </a:xfrm>
          <a:prstGeom prst="rect">
            <a:avLst/>
          </a:prstGeom>
          <a:noFill/>
        </p:spPr>
      </p:pic>
      <p:sp>
        <p:nvSpPr>
          <p:cNvPr id="2049" name="Rectangle 1"/>
          <p:cNvSpPr>
            <a:spLocks noChangeArrowheads="1"/>
          </p:cNvSpPr>
          <p:nvPr/>
        </p:nvSpPr>
        <p:spPr bwMode="auto">
          <a:xfrm>
            <a:off x="3276600" y="-79920"/>
            <a:ext cx="2438400"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t>Зимние забавы</a:t>
            </a:r>
            <a:r>
              <a:rPr kumimoji="0" lang="ru-RU"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t/>
            </a:r>
            <a:br>
              <a:rPr kumimoji="0" lang="ru-RU"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br>
            <a:r>
              <a:rPr kumimoji="0" lang="ru-RU" b="0" i="1"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t>(Татьяна </a:t>
            </a:r>
            <a:r>
              <a:rPr kumimoji="0" lang="ru-RU" b="0" i="1" u="none" strike="noStrike" cap="none" normalizeH="0" baseline="0" dirty="0" err="1" smtClean="0">
                <a:ln>
                  <a:noFill/>
                </a:ln>
                <a:solidFill>
                  <a:srgbClr val="333333"/>
                </a:solidFill>
                <a:effectLst/>
                <a:latin typeface="Gabriola" pitchFamily="82" charset="0"/>
                <a:ea typeface="Times New Roman" pitchFamily="18" charset="0"/>
                <a:cs typeface="Arial" pitchFamily="34" charset="0"/>
              </a:rPr>
              <a:t>Гусарова</a:t>
            </a:r>
            <a:r>
              <a:rPr kumimoji="0" lang="ru-RU" b="0" i="1"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t>)</a:t>
            </a:r>
            <a:endParaRPr kumimoji="0" lang="ru-RU" b="0" i="0" u="none" strike="noStrike" cap="none" normalizeH="0" baseline="0" dirty="0" smtClean="0">
              <a:ln>
                <a:noFill/>
              </a:ln>
              <a:solidFill>
                <a:schemeClr val="tx1"/>
              </a:solidFill>
              <a:effectLst/>
              <a:latin typeface="Gabriola" pitchFamily="82"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t>Саньке – санки, Лизе – лыжи,</a:t>
            </a:r>
            <a:br>
              <a:rPr kumimoji="0" lang="ru-RU"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br>
            <a:r>
              <a:rPr kumimoji="0" lang="ru-RU"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t>Кольке — клюшки и коньки.</a:t>
            </a:r>
            <a:br>
              <a:rPr kumimoji="0" lang="ru-RU"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br>
            <a:r>
              <a:rPr kumimoji="0" lang="ru-RU"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t>Наступили для детишек</a:t>
            </a:r>
            <a:br>
              <a:rPr kumimoji="0" lang="ru-RU"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br>
            <a:r>
              <a:rPr kumimoji="0" lang="ru-RU"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t>Благодатные деньки.</a:t>
            </a:r>
            <a:endParaRPr kumimoji="0" lang="ru-RU" b="0" i="0" u="none" strike="noStrike" cap="none" normalizeH="0" baseline="0" dirty="0" smtClean="0">
              <a:ln>
                <a:noFill/>
              </a:ln>
              <a:solidFill>
                <a:schemeClr val="tx1"/>
              </a:solidFill>
              <a:effectLst/>
              <a:latin typeface="Gabriola" pitchFamily="82"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t>Снег в лесу и на аллеях,</a:t>
            </a:r>
            <a:br>
              <a:rPr kumimoji="0" lang="ru-RU"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br>
            <a:r>
              <a:rPr kumimoji="0" lang="ru-RU"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t>И река покрылась льдом.</a:t>
            </a:r>
            <a:br>
              <a:rPr kumimoji="0" lang="ru-RU"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br>
            <a:r>
              <a:rPr kumimoji="0" lang="ru-RU"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t>Одевайтесь потеплее-</a:t>
            </a:r>
            <a:br>
              <a:rPr kumimoji="0" lang="ru-RU"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br>
            <a:r>
              <a:rPr kumimoji="0" lang="ru-RU"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t>И на улицу бегом</a:t>
            </a:r>
            <a:r>
              <a:rPr kumimoji="0" lang="ru-RU" sz="2000" b="0" i="0" u="none" strike="noStrike" cap="none" normalizeH="0" baseline="0" dirty="0" smtClean="0">
                <a:ln>
                  <a:noFill/>
                </a:ln>
                <a:solidFill>
                  <a:srgbClr val="333333"/>
                </a:solidFill>
                <a:effectLst/>
                <a:latin typeface="Gabriola" pitchFamily="82" charset="0"/>
                <a:ea typeface="Times New Roman" pitchFamily="18" charset="0"/>
                <a:cs typeface="Arial" pitchFamily="34" charset="0"/>
              </a:rPr>
              <a:t>!</a:t>
            </a:r>
            <a:endParaRPr kumimoji="0" lang="ru-RU" sz="2000" b="0" i="0" u="none" strike="noStrike" cap="none" normalizeH="0" baseline="0" dirty="0" smtClean="0">
              <a:ln>
                <a:noFill/>
              </a:ln>
              <a:solidFill>
                <a:schemeClr val="tx1"/>
              </a:solidFill>
              <a:effectLst/>
              <a:latin typeface="Gabriola" pitchFamily="82" charset="0"/>
              <a:cs typeface="Arial" pitchFamily="34" charset="0"/>
            </a:endParaRPr>
          </a:p>
        </p:txBody>
      </p:sp>
      <p:pic>
        <p:nvPicPr>
          <p:cNvPr id="4" name="Рисунок 3" descr="C:\Users\Роман\Desktop\мама садик\IMG_6016.JPG"/>
          <p:cNvPicPr/>
          <p:nvPr/>
        </p:nvPicPr>
        <p:blipFill>
          <a:blip r:embed="rId3" cstate="print"/>
          <a:srcRect/>
          <a:stretch>
            <a:fillRect/>
          </a:stretch>
        </p:blipFill>
        <p:spPr bwMode="auto">
          <a:xfrm>
            <a:off x="0" y="0"/>
            <a:ext cx="2743200" cy="2209800"/>
          </a:xfrm>
          <a:prstGeom prst="rect">
            <a:avLst/>
          </a:prstGeom>
          <a:ln>
            <a:noFill/>
          </a:ln>
          <a:effectLst>
            <a:softEdge rad="112500"/>
          </a:effectLst>
        </p:spPr>
      </p:pic>
      <p:pic>
        <p:nvPicPr>
          <p:cNvPr id="5" name="Рисунок 4" descr="C:\Users\Роман\Desktop\мама садик\IMG_6038.JPG"/>
          <p:cNvPicPr/>
          <p:nvPr/>
        </p:nvPicPr>
        <p:blipFill>
          <a:blip r:embed="rId4" cstate="print"/>
          <a:srcRect/>
          <a:stretch>
            <a:fillRect/>
          </a:stretch>
        </p:blipFill>
        <p:spPr bwMode="auto">
          <a:xfrm>
            <a:off x="0" y="2286000"/>
            <a:ext cx="2819400" cy="2209800"/>
          </a:xfrm>
          <a:prstGeom prst="rect">
            <a:avLst/>
          </a:prstGeom>
          <a:ln>
            <a:noFill/>
          </a:ln>
          <a:effectLst>
            <a:softEdge rad="112500"/>
          </a:effectLst>
        </p:spPr>
      </p:pic>
      <p:pic>
        <p:nvPicPr>
          <p:cNvPr id="6" name="Рисунок 5" descr="C:\Users\Роман\Desktop\мама садик\IMG_6037.JPG"/>
          <p:cNvPicPr/>
          <p:nvPr/>
        </p:nvPicPr>
        <p:blipFill>
          <a:blip r:embed="rId5" cstate="print"/>
          <a:srcRect/>
          <a:stretch>
            <a:fillRect/>
          </a:stretch>
        </p:blipFill>
        <p:spPr bwMode="auto">
          <a:xfrm>
            <a:off x="5867400" y="0"/>
            <a:ext cx="2743200" cy="2514600"/>
          </a:xfrm>
          <a:prstGeom prst="rect">
            <a:avLst/>
          </a:prstGeom>
          <a:ln>
            <a:noFill/>
          </a:ln>
          <a:effectLst>
            <a:softEdge rad="112500"/>
          </a:effectLst>
        </p:spPr>
      </p:pic>
      <p:pic>
        <p:nvPicPr>
          <p:cNvPr id="7" name="Рисунок 6" descr="C:\Users\Роман\Desktop\мама садик\IMG_6060.JPG"/>
          <p:cNvPicPr/>
          <p:nvPr/>
        </p:nvPicPr>
        <p:blipFill>
          <a:blip r:embed="rId6" cstate="print"/>
          <a:srcRect/>
          <a:stretch>
            <a:fillRect/>
          </a:stretch>
        </p:blipFill>
        <p:spPr bwMode="auto">
          <a:xfrm>
            <a:off x="2971800" y="4419600"/>
            <a:ext cx="2895600" cy="2438400"/>
          </a:xfrm>
          <a:prstGeom prst="rect">
            <a:avLst/>
          </a:prstGeom>
          <a:ln>
            <a:noFill/>
          </a:ln>
          <a:effectLst>
            <a:softEdge rad="112500"/>
          </a:effectLst>
        </p:spPr>
      </p:pic>
      <p:pic>
        <p:nvPicPr>
          <p:cNvPr id="8" name="Рисунок 7" descr="C:\Users\Роман\Desktop\мама садик\IMG_6040.JPG"/>
          <p:cNvPicPr/>
          <p:nvPr/>
        </p:nvPicPr>
        <p:blipFill>
          <a:blip r:embed="rId7" cstate="print"/>
          <a:srcRect/>
          <a:stretch>
            <a:fillRect/>
          </a:stretch>
        </p:blipFill>
        <p:spPr bwMode="auto">
          <a:xfrm>
            <a:off x="5867400" y="2667000"/>
            <a:ext cx="2743200" cy="2514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Роман\Desktop\snowman2-783410.gif"/>
          <p:cNvPicPr>
            <a:picLocks noChangeAspect="1" noChangeArrowheads="1"/>
          </p:cNvPicPr>
          <p:nvPr/>
        </p:nvPicPr>
        <p:blipFill>
          <a:blip r:embed="rId2"/>
          <a:srcRect/>
          <a:stretch>
            <a:fillRect/>
          </a:stretch>
        </p:blipFill>
        <p:spPr bwMode="auto">
          <a:xfrm>
            <a:off x="-1524000" y="-1447800"/>
            <a:ext cx="12192000" cy="9753600"/>
          </a:xfrm>
          <a:prstGeom prst="rect">
            <a:avLst/>
          </a:prstGeom>
          <a:noFill/>
        </p:spPr>
      </p:pic>
      <p:sp>
        <p:nvSpPr>
          <p:cNvPr id="4" name="TextBox 3"/>
          <p:cNvSpPr txBox="1"/>
          <p:nvPr/>
        </p:nvSpPr>
        <p:spPr>
          <a:xfrm>
            <a:off x="2816157" y="2971800"/>
            <a:ext cx="6324600" cy="2923877"/>
          </a:xfrm>
          <a:prstGeom prst="rect">
            <a:avLst/>
          </a:prstGeom>
          <a:noFill/>
        </p:spPr>
        <p:txBody>
          <a:bodyPr wrap="square" rtlCol="0">
            <a:spAutoFit/>
          </a:bodyPr>
          <a:lstStyle/>
          <a:p>
            <a:r>
              <a:rPr lang="ru-RU" sz="4000" dirty="0" smtClean="0">
                <a:latin typeface="Gabriola" pitchFamily="82" charset="0"/>
              </a:rPr>
              <a:t>      </a:t>
            </a:r>
            <a:r>
              <a:rPr lang="ru-RU" sz="2400" dirty="0" smtClean="0">
                <a:latin typeface="Gabriola" pitchFamily="82" charset="0"/>
              </a:rPr>
              <a:t>«Забота о здоровье – это важнейший труд воспитателя. От жизнерадостности, бодрости детей зависит их духовная жизнь, мировоззрение, умственное развитие, прочность знаний, вера в свои силы»</a:t>
            </a:r>
          </a:p>
          <a:p>
            <a:r>
              <a:rPr lang="ru-RU" sz="2400" dirty="0" smtClean="0">
                <a:latin typeface="Gabriola" pitchFamily="82" charset="0"/>
              </a:rPr>
              <a:t>                               В. А. Сухомлинский</a:t>
            </a:r>
            <a:endParaRPr lang="ru-RU" sz="2400" dirty="0">
              <a:latin typeface="Gabriola"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Роман\Desktop\snowman2-783410.gif"/>
          <p:cNvPicPr>
            <a:picLocks noChangeAspect="1" noChangeArrowheads="1"/>
          </p:cNvPicPr>
          <p:nvPr/>
        </p:nvPicPr>
        <p:blipFill>
          <a:blip r:embed="rId2"/>
          <a:srcRect/>
          <a:stretch>
            <a:fillRect/>
          </a:stretch>
        </p:blipFill>
        <p:spPr bwMode="auto">
          <a:xfrm>
            <a:off x="-1524000" y="-1447800"/>
            <a:ext cx="12192000" cy="9753600"/>
          </a:xfrm>
          <a:prstGeom prst="rect">
            <a:avLst/>
          </a:prstGeom>
          <a:noFill/>
        </p:spPr>
      </p:pic>
      <p:sp>
        <p:nvSpPr>
          <p:cNvPr id="4" name="TextBox 3"/>
          <p:cNvSpPr txBox="1"/>
          <p:nvPr/>
        </p:nvSpPr>
        <p:spPr>
          <a:xfrm>
            <a:off x="-1481847" y="-914400"/>
            <a:ext cx="9448800" cy="5632311"/>
          </a:xfrm>
          <a:prstGeom prst="rect">
            <a:avLst/>
          </a:prstGeom>
          <a:noFill/>
        </p:spPr>
        <p:txBody>
          <a:bodyPr wrap="square" rtlCol="0">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2052" name="Rectangle 4"/>
          <p:cNvSpPr>
            <a:spLocks noChangeArrowheads="1"/>
          </p:cNvSpPr>
          <p:nvPr/>
        </p:nvSpPr>
        <p:spPr bwMode="auto">
          <a:xfrm>
            <a:off x="-34047" y="-533400"/>
            <a:ext cx="8001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ru-RU" sz="1600" b="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Прогулка – режимный момент жизнедеятельности детей  в ДОУ.</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         Цель прогулки</a:t>
            </a:r>
            <a:r>
              <a:rPr kumimoji="0" lang="ru-RU" sz="1600" b="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 укрепление здоровья, профилактика утомления, физическое и умственное развитие детей, восстановление сниженных в процессе деятельности функциональных ресурсов организма.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        Задачи прогулки:</a:t>
            </a:r>
            <a:endParaRPr kumimoji="0" lang="ru-RU" sz="16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briola" pitchFamily="82" charset="0"/>
                <a:ea typeface="Times New Roman" pitchFamily="18" charset="0"/>
                <a:cs typeface="Tahoma" pitchFamily="34" charset="0"/>
              </a:rPr>
              <a:t>         ¨</a:t>
            </a:r>
            <a:r>
              <a:rPr kumimoji="0" lang="ru-RU" sz="1600" b="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     оказывать закаливающее воздействие на организм в естественных условиях;</a:t>
            </a:r>
            <a:endParaRPr kumimoji="0" lang="ru-RU" sz="16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briola" pitchFamily="82" charset="0"/>
                <a:ea typeface="Times New Roman" pitchFamily="18" charset="0"/>
                <a:cs typeface="Tahoma" pitchFamily="34" charset="0"/>
              </a:rPr>
              <a:t>         ¨</a:t>
            </a:r>
            <a:r>
              <a:rPr kumimoji="0" lang="ru-RU" sz="1600" b="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     способствовать повышению уровня физической подготовленности детей     дошкольного возраста;</a:t>
            </a:r>
            <a:endParaRPr kumimoji="0" lang="ru-RU" sz="16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briola" pitchFamily="82" charset="0"/>
                <a:ea typeface="Times New Roman" pitchFamily="18" charset="0"/>
                <a:cs typeface="Tahoma" pitchFamily="34" charset="0"/>
              </a:rPr>
              <a:t>         ¨</a:t>
            </a:r>
            <a:r>
              <a:rPr kumimoji="0" lang="ru-RU" sz="1600" b="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     оптимизировать двигательную активность детей;</a:t>
            </a:r>
            <a:endParaRPr kumimoji="0" lang="ru-RU" sz="1600" b="0" i="0" u="none" strike="noStrike" cap="none" normalizeH="0" baseline="0" dirty="0" smtClean="0">
              <a:ln>
                <a:noFill/>
              </a:ln>
              <a:solidFill>
                <a:schemeClr val="tx1"/>
              </a:solidFill>
              <a:effectLst/>
              <a:latin typeface="Gabriola"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briola" pitchFamily="82" charset="0"/>
                <a:ea typeface="Times New Roman" pitchFamily="18" charset="0"/>
                <a:cs typeface="Tahoma" pitchFamily="34" charset="0"/>
              </a:rPr>
              <a:t>         ¨</a:t>
            </a:r>
            <a:r>
              <a:rPr kumimoji="0" lang="ru-RU" sz="1600" b="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     способствовать познавательно – речевому, художественно – эстетическому, социально – личностному развитию детей.</a:t>
            </a:r>
            <a:endParaRPr kumimoji="0" lang="ru-RU" sz="1600" b="0" i="0" u="none" strike="noStrike" cap="none" normalizeH="0" baseline="0" dirty="0" smtClean="0">
              <a:ln>
                <a:noFill/>
              </a:ln>
              <a:solidFill>
                <a:schemeClr val="tx1"/>
              </a:solidFill>
              <a:effectLst/>
              <a:latin typeface="Gabriola" pitchFamily="82"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оман\Desktop\snowman2-783410.gif"/>
          <p:cNvPicPr>
            <a:picLocks noChangeAspect="1" noChangeArrowheads="1"/>
          </p:cNvPicPr>
          <p:nvPr/>
        </p:nvPicPr>
        <p:blipFill>
          <a:blip r:embed="rId2"/>
          <a:srcRect/>
          <a:stretch>
            <a:fillRect/>
          </a:stretch>
        </p:blipFill>
        <p:spPr bwMode="auto">
          <a:xfrm>
            <a:off x="-1447800" y="-1524000"/>
            <a:ext cx="12192000" cy="9753600"/>
          </a:xfrm>
          <a:prstGeom prst="rect">
            <a:avLst/>
          </a:prstGeom>
          <a:noFill/>
        </p:spPr>
      </p:pic>
      <p:sp>
        <p:nvSpPr>
          <p:cNvPr id="6" name="TextBox 5"/>
          <p:cNvSpPr txBox="1"/>
          <p:nvPr/>
        </p:nvSpPr>
        <p:spPr>
          <a:xfrm>
            <a:off x="3505200" y="2362200"/>
            <a:ext cx="4038600" cy="369332"/>
          </a:xfrm>
          <a:prstGeom prst="rect">
            <a:avLst/>
          </a:prstGeom>
          <a:noFill/>
        </p:spPr>
        <p:txBody>
          <a:bodyPr wrap="square" rtlCol="0">
            <a:spAutoFit/>
          </a:bodyPr>
          <a:lstStyle/>
          <a:p>
            <a:endParaRPr lang="ru-RU" dirty="0"/>
          </a:p>
        </p:txBody>
      </p:sp>
      <p:sp>
        <p:nvSpPr>
          <p:cNvPr id="5" name="TextBox 4"/>
          <p:cNvSpPr txBox="1"/>
          <p:nvPr/>
        </p:nvSpPr>
        <p:spPr>
          <a:xfrm>
            <a:off x="457200" y="457201"/>
            <a:ext cx="8686800" cy="1815882"/>
          </a:xfrm>
          <a:prstGeom prst="rect">
            <a:avLst/>
          </a:prstGeom>
          <a:noFill/>
        </p:spPr>
        <p:txBody>
          <a:bodyPr wrap="square" rtlCol="0">
            <a:spAutoFit/>
          </a:bodyPr>
          <a:lstStyle/>
          <a:p>
            <a:r>
              <a:rPr lang="ru-RU" sz="1600" b="1" dirty="0" smtClean="0"/>
              <a:t>  </a:t>
            </a:r>
            <a:r>
              <a:rPr lang="ru-RU" sz="1600" b="1" dirty="0" smtClean="0">
                <a:latin typeface="Gabriola" pitchFamily="82" charset="0"/>
              </a:rPr>
              <a:t>Формы организации прогулок:</a:t>
            </a:r>
          </a:p>
          <a:p>
            <a:endParaRPr lang="ru-RU" sz="1600" b="1" dirty="0" smtClean="0">
              <a:latin typeface="Gabriola" pitchFamily="82" charset="0"/>
            </a:endParaRPr>
          </a:p>
          <a:p>
            <a:pPr>
              <a:buFont typeface="Arial" charset="0"/>
              <a:buChar char="•"/>
            </a:pPr>
            <a:r>
              <a:rPr lang="ru-RU" sz="1600" dirty="0" smtClean="0">
                <a:latin typeface="Gabriola" pitchFamily="82" charset="0"/>
              </a:rPr>
              <a:t>  разнообразные игры (подвижные, сюжетно-ролевые, народные, спортивные, по интересам);</a:t>
            </a:r>
          </a:p>
          <a:p>
            <a:pPr>
              <a:buFont typeface="Arial" charset="0"/>
              <a:buChar char="•"/>
            </a:pPr>
            <a:r>
              <a:rPr lang="ru-RU" sz="1600" dirty="0" smtClean="0">
                <a:latin typeface="Gabriola" pitchFamily="82" charset="0"/>
              </a:rPr>
              <a:t>  наблюдения (за сезонными изменениями живой и неживой природы);</a:t>
            </a:r>
          </a:p>
          <a:p>
            <a:pPr>
              <a:buFont typeface="Arial" charset="0"/>
              <a:buChar char="•"/>
            </a:pPr>
            <a:r>
              <a:rPr lang="ru-RU" sz="1600" dirty="0" smtClean="0">
                <a:latin typeface="Gabriola" pitchFamily="82" charset="0"/>
              </a:rPr>
              <a:t>  эстафеты, весёлые старты.</a:t>
            </a:r>
          </a:p>
          <a:p>
            <a:endParaRPr lang="ru-RU"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Роман\Desktop\snowman2-783410.gif"/>
          <p:cNvPicPr>
            <a:picLocks noChangeAspect="1" noChangeArrowheads="1"/>
          </p:cNvPicPr>
          <p:nvPr/>
        </p:nvPicPr>
        <p:blipFill>
          <a:blip r:embed="rId2"/>
          <a:srcRect/>
          <a:stretch>
            <a:fillRect/>
          </a:stretch>
        </p:blipFill>
        <p:spPr bwMode="auto">
          <a:xfrm>
            <a:off x="-1524000" y="-1447800"/>
            <a:ext cx="12192000" cy="9753600"/>
          </a:xfrm>
          <a:prstGeom prst="rect">
            <a:avLst/>
          </a:prstGeom>
          <a:noFill/>
        </p:spPr>
      </p:pic>
      <p:pic>
        <p:nvPicPr>
          <p:cNvPr id="3" name="Рисунок 2" descr="C:\Users\Роман\Desktop\142___01\IMG_6028.JPG"/>
          <p:cNvPicPr/>
          <p:nvPr/>
        </p:nvPicPr>
        <p:blipFill>
          <a:blip r:embed="rId3" cstate="print"/>
          <a:srcRect/>
          <a:stretch>
            <a:fillRect/>
          </a:stretch>
        </p:blipFill>
        <p:spPr bwMode="auto">
          <a:xfrm>
            <a:off x="-152400" y="0"/>
            <a:ext cx="4724400" cy="3048000"/>
          </a:xfrm>
          <a:prstGeom prst="rect">
            <a:avLst/>
          </a:prstGeom>
          <a:ln>
            <a:noFill/>
          </a:ln>
          <a:effectLst>
            <a:softEdge rad="112500"/>
          </a:effectLst>
        </p:spPr>
      </p:pic>
      <p:pic>
        <p:nvPicPr>
          <p:cNvPr id="4" name="Рисунок 3" descr="C:\Users\Роман\Desktop\142___01\IMG_6030.JPG"/>
          <p:cNvPicPr/>
          <p:nvPr/>
        </p:nvPicPr>
        <p:blipFill>
          <a:blip r:embed="rId4" cstate="print"/>
          <a:srcRect/>
          <a:stretch>
            <a:fillRect/>
          </a:stretch>
        </p:blipFill>
        <p:spPr bwMode="auto">
          <a:xfrm>
            <a:off x="3810000" y="2743200"/>
            <a:ext cx="5334000" cy="38814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Роман\Desktop\snowman2-783410.gif"/>
          <p:cNvPicPr>
            <a:picLocks noChangeAspect="1" noChangeArrowheads="1"/>
          </p:cNvPicPr>
          <p:nvPr/>
        </p:nvPicPr>
        <p:blipFill>
          <a:blip r:embed="rId2"/>
          <a:srcRect/>
          <a:stretch>
            <a:fillRect/>
          </a:stretch>
        </p:blipFill>
        <p:spPr bwMode="auto">
          <a:xfrm>
            <a:off x="-1524000" y="-1447800"/>
            <a:ext cx="12192000" cy="9753600"/>
          </a:xfrm>
          <a:prstGeom prst="rect">
            <a:avLst/>
          </a:prstGeom>
          <a:noFill/>
        </p:spPr>
      </p:pic>
      <p:sp>
        <p:nvSpPr>
          <p:cNvPr id="5121" name="Rectangle 1"/>
          <p:cNvSpPr>
            <a:spLocks noChangeArrowheads="1"/>
          </p:cNvSpPr>
          <p:nvPr/>
        </p:nvSpPr>
        <p:spPr bwMode="auto">
          <a:xfrm>
            <a:off x="0" y="30480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0" algn="l" defTabSz="914400" rtl="0" eaLnBrk="1" fontAlgn="base" latinLnBrk="0" hangingPunct="1">
              <a:lnSpc>
                <a:spcPct val="100000"/>
              </a:lnSpc>
              <a:spcBef>
                <a:spcPct val="0"/>
              </a:spcBef>
              <a:spcAft>
                <a:spcPct val="0"/>
              </a:spcAft>
              <a:buClrTx/>
              <a:buSzTx/>
              <a:buFontTx/>
              <a:buNone/>
              <a:tabLst>
                <a:tab pos="457200" algn="l"/>
              </a:tabLst>
            </a:pPr>
            <a:r>
              <a:rPr kumimoji="0" lang="ru-RU" sz="2000" b="1"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Игры со снежками</a:t>
            </a:r>
            <a:endParaRPr kumimoji="0" lang="ru-RU" sz="2000" b="1" i="0" u="none" strike="noStrike" cap="none" normalizeH="0" baseline="0" dirty="0" smtClean="0">
              <a:ln>
                <a:noFill/>
              </a:ln>
              <a:solidFill>
                <a:schemeClr val="tx1"/>
              </a:solidFill>
              <a:effectLst/>
              <a:latin typeface="Gabriola" pitchFamily="82" charset="0"/>
              <a:cs typeface="Arial" pitchFamily="34" charset="0"/>
            </a:endParaRPr>
          </a:p>
          <a:p>
            <a:pPr marL="0" marR="0" lvl="0" indent="95250" algn="l" defTabSz="914400" rtl="0" eaLnBrk="0" fontAlgn="base" latinLnBrk="0" hangingPunct="0">
              <a:lnSpc>
                <a:spcPct val="100000"/>
              </a:lnSpc>
              <a:spcBef>
                <a:spcPct val="0"/>
              </a:spcBef>
              <a:spcAft>
                <a:spcPct val="0"/>
              </a:spcAft>
              <a:buClrTx/>
              <a:buSzTx/>
              <a:buFontTx/>
              <a:buNone/>
              <a:tabLst>
                <a:tab pos="457200" algn="l"/>
              </a:tabLst>
            </a:pPr>
            <a:r>
              <a:rPr kumimoji="0" lang="ru-RU" sz="200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Самая распространенная зимняя забава для детей. Есть несколько вариантов, как можно в нее играть:</a:t>
            </a:r>
            <a:endParaRPr kumimoji="0" lang="ru-RU" sz="2000" i="0" u="none" strike="noStrike" cap="none" normalizeH="0" baseline="0" dirty="0" smtClean="0">
              <a:ln>
                <a:noFill/>
              </a:ln>
              <a:solidFill>
                <a:schemeClr val="tx1"/>
              </a:solidFill>
              <a:effectLst/>
              <a:latin typeface="Gabriola" pitchFamily="82" charset="0"/>
              <a:cs typeface="Arial" pitchFamily="34" charset="0"/>
            </a:endParaRPr>
          </a:p>
          <a:p>
            <a:pPr marL="0" marR="0" lvl="0" indent="9525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кидать снежки друг в друга;</a:t>
            </a:r>
            <a:endParaRPr kumimoji="0" lang="ru-RU" sz="2000" i="0" u="none" strike="noStrike" cap="none" normalizeH="0" baseline="0" dirty="0" smtClean="0">
              <a:ln>
                <a:noFill/>
              </a:ln>
              <a:solidFill>
                <a:schemeClr val="tx1"/>
              </a:solidFill>
              <a:effectLst/>
              <a:latin typeface="Gabriola" pitchFamily="82" charset="0"/>
              <a:cs typeface="Arial" pitchFamily="34" charset="0"/>
            </a:endParaRPr>
          </a:p>
          <a:p>
            <a:pPr marL="0" marR="0" lvl="0" indent="9525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кидать в цель.</a:t>
            </a:r>
            <a:endParaRPr kumimoji="0" lang="ru-RU" sz="2000" i="0" u="none" strike="noStrike" cap="none" normalizeH="0" baseline="0" dirty="0" smtClean="0">
              <a:ln>
                <a:noFill/>
              </a:ln>
              <a:solidFill>
                <a:schemeClr val="tx1"/>
              </a:solidFill>
              <a:effectLst/>
              <a:latin typeface="Gabriola" pitchFamily="82" charset="0"/>
              <a:cs typeface="Arial" pitchFamily="34" charset="0"/>
            </a:endParaRPr>
          </a:p>
          <a:p>
            <a:pPr marL="0" marR="0" lvl="0" indent="95250" algn="l" defTabSz="914400" rtl="0" eaLnBrk="0" fontAlgn="base" latinLnBrk="0" hangingPunct="0">
              <a:lnSpc>
                <a:spcPct val="100000"/>
              </a:lnSpc>
              <a:spcBef>
                <a:spcPct val="0"/>
              </a:spcBef>
              <a:spcAft>
                <a:spcPct val="0"/>
              </a:spcAft>
              <a:buClrTx/>
              <a:buSzTx/>
              <a:buFontTx/>
              <a:buNone/>
              <a:tabLst>
                <a:tab pos="457200" algn="l"/>
              </a:tabLst>
            </a:pPr>
            <a:r>
              <a:rPr kumimoji="0" lang="ru-RU" sz="200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Дети с удовольствием построят еще из снега различные укрытия или даже целые крепости.</a:t>
            </a:r>
            <a:endParaRPr kumimoji="0" lang="ru-RU" sz="2000" i="0" u="none" strike="noStrike" cap="none" normalizeH="0" baseline="0" dirty="0" smtClean="0">
              <a:ln>
                <a:noFill/>
              </a:ln>
              <a:solidFill>
                <a:schemeClr val="tx1"/>
              </a:solidFill>
              <a:effectLst/>
              <a:latin typeface="Gabriola" pitchFamily="82" charset="0"/>
              <a:cs typeface="Arial" pitchFamily="34" charset="0"/>
            </a:endParaRPr>
          </a:p>
        </p:txBody>
      </p:sp>
      <p:pic>
        <p:nvPicPr>
          <p:cNvPr id="5" name="Рисунок 4" descr="C:\Users\Роман\Desktop\142___01\IMG_6005.JPG"/>
          <p:cNvPicPr/>
          <p:nvPr/>
        </p:nvPicPr>
        <p:blipFill>
          <a:blip r:embed="rId3" cstate="print"/>
          <a:srcRect/>
          <a:stretch>
            <a:fillRect/>
          </a:stretch>
        </p:blipFill>
        <p:spPr bwMode="auto">
          <a:xfrm>
            <a:off x="2362200" y="2328862"/>
            <a:ext cx="6477000" cy="41481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Роман\Desktop\snowman2-783410.gif"/>
          <p:cNvPicPr>
            <a:picLocks noChangeAspect="1" noChangeArrowheads="1"/>
          </p:cNvPicPr>
          <p:nvPr/>
        </p:nvPicPr>
        <p:blipFill>
          <a:blip r:embed="rId2"/>
          <a:srcRect/>
          <a:stretch>
            <a:fillRect/>
          </a:stretch>
        </p:blipFill>
        <p:spPr bwMode="auto">
          <a:xfrm>
            <a:off x="-1447800" y="-1447800"/>
            <a:ext cx="12192000" cy="9753600"/>
          </a:xfrm>
          <a:prstGeom prst="rect">
            <a:avLst/>
          </a:prstGeom>
          <a:noFill/>
        </p:spPr>
      </p:pic>
      <p:pic>
        <p:nvPicPr>
          <p:cNvPr id="3" name="Рисунок 2" descr="C:\Users\Роман\Desktop\142___01\IMG_6027.JPG"/>
          <p:cNvPicPr/>
          <p:nvPr/>
        </p:nvPicPr>
        <p:blipFill>
          <a:blip r:embed="rId3" cstate="print"/>
          <a:srcRect/>
          <a:stretch>
            <a:fillRect/>
          </a:stretch>
        </p:blipFill>
        <p:spPr bwMode="auto">
          <a:xfrm>
            <a:off x="0" y="152401"/>
            <a:ext cx="3581400" cy="2667000"/>
          </a:xfrm>
          <a:prstGeom prst="rect">
            <a:avLst/>
          </a:prstGeom>
          <a:ln>
            <a:noFill/>
          </a:ln>
          <a:effectLst>
            <a:softEdge rad="112500"/>
          </a:effectLst>
        </p:spPr>
      </p:pic>
      <p:pic>
        <p:nvPicPr>
          <p:cNvPr id="4" name="Рисунок 3" descr="C:\Users\Роман\Desktop\142___01\IMG_6048.JPG"/>
          <p:cNvPicPr/>
          <p:nvPr/>
        </p:nvPicPr>
        <p:blipFill>
          <a:blip r:embed="rId4" cstate="print"/>
          <a:srcRect/>
          <a:stretch>
            <a:fillRect/>
          </a:stretch>
        </p:blipFill>
        <p:spPr bwMode="auto">
          <a:xfrm>
            <a:off x="5181600" y="152400"/>
            <a:ext cx="3962400" cy="2667000"/>
          </a:xfrm>
          <a:prstGeom prst="rect">
            <a:avLst/>
          </a:prstGeom>
          <a:ln>
            <a:noFill/>
          </a:ln>
          <a:effectLst>
            <a:softEdge rad="112500"/>
          </a:effectLst>
        </p:spPr>
      </p:pic>
      <p:pic>
        <p:nvPicPr>
          <p:cNvPr id="5" name="Рисунок 4" descr="C:\Users\Роман\Desktop\142___01\IMG_6049.JPG"/>
          <p:cNvPicPr/>
          <p:nvPr/>
        </p:nvPicPr>
        <p:blipFill>
          <a:blip r:embed="rId5" cstate="print"/>
          <a:srcRect/>
          <a:stretch>
            <a:fillRect/>
          </a:stretch>
        </p:blipFill>
        <p:spPr bwMode="auto">
          <a:xfrm>
            <a:off x="2362200" y="2819400"/>
            <a:ext cx="5257800" cy="38242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Роман\Desktop\snowman2-783410.gif"/>
          <p:cNvPicPr>
            <a:picLocks noChangeAspect="1" noChangeArrowheads="1"/>
          </p:cNvPicPr>
          <p:nvPr/>
        </p:nvPicPr>
        <p:blipFill>
          <a:blip r:embed="rId2"/>
          <a:srcRect/>
          <a:stretch>
            <a:fillRect/>
          </a:stretch>
        </p:blipFill>
        <p:spPr bwMode="auto">
          <a:xfrm>
            <a:off x="-1524000" y="-1447800"/>
            <a:ext cx="12192000" cy="9753600"/>
          </a:xfrm>
          <a:prstGeom prst="rect">
            <a:avLst/>
          </a:prstGeom>
          <a:noFill/>
        </p:spPr>
      </p:pic>
      <p:sp>
        <p:nvSpPr>
          <p:cNvPr id="3" name="Прямоугольник 2"/>
          <p:cNvSpPr/>
          <p:nvPr/>
        </p:nvSpPr>
        <p:spPr>
          <a:xfrm>
            <a:off x="228600" y="152401"/>
            <a:ext cx="8915400" cy="1938992"/>
          </a:xfrm>
          <a:prstGeom prst="rect">
            <a:avLst/>
          </a:prstGeom>
        </p:spPr>
        <p:txBody>
          <a:bodyPr wrap="square">
            <a:spAutoFit/>
          </a:bodyPr>
          <a:lstStyle/>
          <a:p>
            <a:r>
              <a:rPr lang="ru-RU" sz="2400" b="1" dirty="0" smtClean="0">
                <a:latin typeface="Gabriola" pitchFamily="82" charset="0"/>
              </a:rPr>
              <a:t>Катание с горок</a:t>
            </a:r>
            <a:endParaRPr lang="ru-RU" sz="2400" dirty="0" smtClean="0">
              <a:latin typeface="Gabriola" pitchFamily="82" charset="0"/>
            </a:endParaRPr>
          </a:p>
          <a:p>
            <a:r>
              <a:rPr lang="ru-RU" sz="2400" dirty="0" smtClean="0">
                <a:latin typeface="Gabriola" pitchFamily="82" charset="0"/>
              </a:rPr>
              <a:t>          Кататься можно на санках, полиэтиленовой клеенке со снежных или ледяных горок. Перед этим следует привлечь детей к созданию и благоустройству горок (залить водой, собрать камни и мусор, сделать ограждение или трамплины). Если детей на горке много, то можно кататься парно, паровозиком или наперегонки.</a:t>
            </a:r>
            <a:endParaRPr lang="ru-RU" sz="2400" dirty="0">
              <a:latin typeface="Gabriola" pitchFamily="82" charset="0"/>
            </a:endParaRPr>
          </a:p>
        </p:txBody>
      </p:sp>
      <p:pic>
        <p:nvPicPr>
          <p:cNvPr id="4" name="Рисунок 3" descr="C:\Users\Роман\Desktop\142___01\IMG_6009.JPG"/>
          <p:cNvPicPr/>
          <p:nvPr/>
        </p:nvPicPr>
        <p:blipFill>
          <a:blip r:embed="rId3" cstate="print"/>
          <a:srcRect/>
          <a:stretch>
            <a:fillRect/>
          </a:stretch>
        </p:blipFill>
        <p:spPr bwMode="auto">
          <a:xfrm>
            <a:off x="2971800" y="2362201"/>
            <a:ext cx="5638800" cy="3581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Роман\Desktop\snowman2-783410.gif"/>
          <p:cNvPicPr>
            <a:picLocks noChangeAspect="1" noChangeArrowheads="1"/>
          </p:cNvPicPr>
          <p:nvPr/>
        </p:nvPicPr>
        <p:blipFill>
          <a:blip r:embed="rId2"/>
          <a:srcRect/>
          <a:stretch>
            <a:fillRect/>
          </a:stretch>
        </p:blipFill>
        <p:spPr bwMode="auto">
          <a:xfrm>
            <a:off x="-1447800" y="-1447800"/>
            <a:ext cx="12192000" cy="9753600"/>
          </a:xfrm>
          <a:prstGeom prst="rect">
            <a:avLst/>
          </a:prstGeom>
          <a:noFill/>
        </p:spPr>
      </p:pic>
      <p:pic>
        <p:nvPicPr>
          <p:cNvPr id="3" name="Рисунок 2" descr="C:\Users\Роман\Desktop\142___01\IMG_6029.JPG"/>
          <p:cNvPicPr/>
          <p:nvPr/>
        </p:nvPicPr>
        <p:blipFill>
          <a:blip r:embed="rId3" cstate="print"/>
          <a:srcRect/>
          <a:stretch>
            <a:fillRect/>
          </a:stretch>
        </p:blipFill>
        <p:spPr bwMode="auto">
          <a:xfrm>
            <a:off x="3609974" y="3505200"/>
            <a:ext cx="4391026" cy="3200399"/>
          </a:xfrm>
          <a:prstGeom prst="rect">
            <a:avLst/>
          </a:prstGeom>
          <a:ln>
            <a:noFill/>
          </a:ln>
          <a:effectLst>
            <a:softEdge rad="112500"/>
          </a:effectLst>
        </p:spPr>
      </p:pic>
      <p:pic>
        <p:nvPicPr>
          <p:cNvPr id="4" name="Рисунок 3" descr="C:\Users\Роман\Desktop\142___01\IMG_6057.JPG"/>
          <p:cNvPicPr/>
          <p:nvPr/>
        </p:nvPicPr>
        <p:blipFill>
          <a:blip r:embed="rId4" cstate="print"/>
          <a:srcRect/>
          <a:stretch>
            <a:fillRect/>
          </a:stretch>
        </p:blipFill>
        <p:spPr bwMode="auto">
          <a:xfrm>
            <a:off x="0" y="0"/>
            <a:ext cx="4572000" cy="3505200"/>
          </a:xfrm>
          <a:prstGeom prst="rect">
            <a:avLst/>
          </a:prstGeom>
          <a:ln>
            <a:noFill/>
          </a:ln>
          <a:effectLst>
            <a:softEdge rad="112500"/>
          </a:effectLst>
        </p:spPr>
      </p:pic>
      <p:pic>
        <p:nvPicPr>
          <p:cNvPr id="5" name="Рисунок 4" descr="C:\Users\Роман\Desktop\142___01\IMG_6059.JPG"/>
          <p:cNvPicPr/>
          <p:nvPr/>
        </p:nvPicPr>
        <p:blipFill>
          <a:blip r:embed="rId5" cstate="print"/>
          <a:srcRect/>
          <a:stretch>
            <a:fillRect/>
          </a:stretch>
        </p:blipFill>
        <p:spPr bwMode="auto">
          <a:xfrm>
            <a:off x="4800600" y="0"/>
            <a:ext cx="4343400" cy="35052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Роман\Desktop\snowman2-783410.gif"/>
          <p:cNvPicPr>
            <a:picLocks noChangeAspect="1" noChangeArrowheads="1"/>
          </p:cNvPicPr>
          <p:nvPr/>
        </p:nvPicPr>
        <p:blipFill>
          <a:blip r:embed="rId2"/>
          <a:srcRect/>
          <a:stretch>
            <a:fillRect/>
          </a:stretch>
        </p:blipFill>
        <p:spPr bwMode="auto">
          <a:xfrm>
            <a:off x="-1524000" y="-1447800"/>
            <a:ext cx="12192000" cy="9753600"/>
          </a:xfrm>
          <a:prstGeom prst="rect">
            <a:avLst/>
          </a:prstGeom>
          <a:noFill/>
        </p:spPr>
      </p:pic>
      <p:sp>
        <p:nvSpPr>
          <p:cNvPr id="23557" name="Rectangle 5"/>
          <p:cNvSpPr>
            <a:spLocks noChangeArrowheads="1"/>
          </p:cNvSpPr>
          <p:nvPr/>
        </p:nvSpPr>
        <p:spPr bwMode="auto">
          <a:xfrm>
            <a:off x="0" y="22860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Следопыты</a:t>
            </a:r>
            <a:endParaRPr kumimoji="0" lang="ru-RU" sz="2400" b="0" i="0" u="none" strike="noStrike" cap="none" normalizeH="0" baseline="0" dirty="0" smtClean="0">
              <a:ln>
                <a:noFill/>
              </a:ln>
              <a:solidFill>
                <a:schemeClr val="tx1"/>
              </a:solidFill>
              <a:effectLst/>
              <a:latin typeface="Gabriola" pitchFamily="82" charset="0"/>
              <a:cs typeface="Arial" pitchFamily="34" charset="0"/>
            </a:endParaRPr>
          </a:p>
          <a:p>
            <a:pPr marL="0" marR="0" lvl="0" indent="952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      Детям любого возраста очень интересно познакомиться со следами животных и птиц, а потом уже учиться самим находить их на снегу.</a:t>
            </a:r>
            <a:endParaRPr kumimoji="0" lang="ru-RU" sz="2400" b="0" i="0" u="none" strike="noStrike" cap="none" normalizeH="0" baseline="0" dirty="0" smtClean="0">
              <a:ln>
                <a:noFill/>
              </a:ln>
              <a:solidFill>
                <a:schemeClr val="tx1"/>
              </a:solidFill>
              <a:effectLst/>
              <a:latin typeface="Gabriola" pitchFamily="82" charset="0"/>
              <a:cs typeface="Arial" pitchFamily="34" charset="0"/>
            </a:endParaRPr>
          </a:p>
          <a:p>
            <a:pPr marL="0" marR="0" lvl="0" indent="952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Gabriola" pitchFamily="82" charset="0"/>
                <a:ea typeface="Times New Roman" pitchFamily="18" charset="0"/>
                <a:cs typeface="Times New Roman" pitchFamily="18" charset="0"/>
              </a:rPr>
              <a:t>      Игра «След в след» всем очень нравится. Для этого надо бегать или просто ходить друг за другом, не оставляя своих следов, то есть стараясь ступать в уже поставленный.</a:t>
            </a:r>
            <a:endParaRPr kumimoji="0" lang="ru-RU" sz="2400" b="0" i="0" u="none" strike="noStrike" cap="none" normalizeH="0" baseline="0" dirty="0" smtClean="0">
              <a:ln>
                <a:noFill/>
              </a:ln>
              <a:solidFill>
                <a:schemeClr val="tx1"/>
              </a:solidFill>
              <a:effectLst/>
              <a:latin typeface="Gabriola" pitchFamily="82" charset="0"/>
              <a:cs typeface="Arial" pitchFamily="34" charset="0"/>
            </a:endParaRPr>
          </a:p>
        </p:txBody>
      </p:sp>
      <p:pic>
        <p:nvPicPr>
          <p:cNvPr id="7" name="Рисунок 6" descr="Зимние забавы для детей6">
            <a:hlinkClick r:id="rId3"/>
          </p:cNvPr>
          <p:cNvPicPr/>
          <p:nvPr/>
        </p:nvPicPr>
        <p:blipFill>
          <a:blip r:embed="rId4"/>
          <a:srcRect/>
          <a:stretch>
            <a:fillRect/>
          </a:stretch>
        </p:blipFill>
        <p:spPr bwMode="auto">
          <a:xfrm>
            <a:off x="3143250" y="2400300"/>
            <a:ext cx="5162550" cy="4000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TotalTime>
  <Words>471</Words>
  <Application>Microsoft Office PowerPoint</Application>
  <PresentationFormat>Экран (4:3)</PresentationFormat>
  <Paragraphs>82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Роман</dc:creator>
  <cp:lastModifiedBy>старший воспитатель</cp:lastModifiedBy>
  <cp:revision>26</cp:revision>
  <cp:lastPrinted>2017-01-23T11:22:56Z</cp:lastPrinted>
  <dcterms:created xsi:type="dcterms:W3CDTF">2017-01-20T13:11:45Z</dcterms:created>
  <dcterms:modified xsi:type="dcterms:W3CDTF">2017-01-23T11:43:47Z</dcterms:modified>
</cp:coreProperties>
</file>